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6797" r:id="rId2"/>
  </p:sldMasterIdLst>
  <p:notesMasterIdLst>
    <p:notesMasterId r:id="rId34"/>
  </p:notesMasterIdLst>
  <p:handoutMasterIdLst>
    <p:handoutMasterId r:id="rId35"/>
  </p:handoutMasterIdLst>
  <p:sldIdLst>
    <p:sldId id="599" r:id="rId3"/>
    <p:sldId id="899" r:id="rId4"/>
    <p:sldId id="1109" r:id="rId5"/>
    <p:sldId id="882" r:id="rId6"/>
    <p:sldId id="924" r:id="rId7"/>
    <p:sldId id="925" r:id="rId8"/>
    <p:sldId id="1160" r:id="rId9"/>
    <p:sldId id="1104" r:id="rId10"/>
    <p:sldId id="656" r:id="rId11"/>
    <p:sldId id="1088" r:id="rId12"/>
    <p:sldId id="661" r:id="rId13"/>
    <p:sldId id="1150" r:id="rId14"/>
    <p:sldId id="1066" r:id="rId15"/>
    <p:sldId id="666" r:id="rId16"/>
    <p:sldId id="673" r:id="rId17"/>
    <p:sldId id="1015" r:id="rId18"/>
    <p:sldId id="1033" r:id="rId19"/>
    <p:sldId id="1162" r:id="rId20"/>
    <p:sldId id="712" r:id="rId21"/>
    <p:sldId id="782" r:id="rId22"/>
    <p:sldId id="786" r:id="rId23"/>
    <p:sldId id="805" r:id="rId24"/>
    <p:sldId id="1161" r:id="rId25"/>
    <p:sldId id="1136" r:id="rId26"/>
    <p:sldId id="1102" r:id="rId27"/>
    <p:sldId id="821" r:id="rId28"/>
    <p:sldId id="1157" r:id="rId29"/>
    <p:sldId id="834" r:id="rId30"/>
    <p:sldId id="888" r:id="rId31"/>
    <p:sldId id="1095" r:id="rId32"/>
    <p:sldId id="1073" r:id="rId33"/>
  </p:sldIdLst>
  <p:sldSz cx="9144000" cy="6858000" type="screen4x3"/>
  <p:notesSz cx="6797675" cy="9926638"/>
  <p:defaultTextStyle>
    <a:defPPr>
      <a:defRPr lang="fr-C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CC00"/>
    <a:srgbClr val="DCE6F2"/>
    <a:srgbClr val="5F5F5F"/>
    <a:srgbClr val="FFFFCC"/>
    <a:srgbClr val="FFFFFF"/>
    <a:srgbClr val="CC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54" autoAdjust="0"/>
    <p:restoredTop sz="58169" autoAdjust="0"/>
  </p:normalViewPr>
  <p:slideViewPr>
    <p:cSldViewPr>
      <p:cViewPr varScale="1">
        <p:scale>
          <a:sx n="50" d="100"/>
          <a:sy n="50" d="100"/>
        </p:scale>
        <p:origin x="145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8" d="100"/>
        <a:sy n="68" d="100"/>
      </p:scale>
      <p:origin x="0" y="-588"/>
    </p:cViewPr>
  </p:sorterViewPr>
  <p:notesViewPr>
    <p:cSldViewPr>
      <p:cViewPr varScale="1">
        <p:scale>
          <a:sx n="61" d="100"/>
          <a:sy n="61" d="100"/>
        </p:scale>
        <p:origin x="-335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711526-72B7-4497-8E90-B0DB36135D05}" type="doc">
      <dgm:prSet loTypeId="urn:microsoft.com/office/officeart/2005/8/layout/cycle1" loCatId="cycle" qsTypeId="urn:microsoft.com/office/officeart/2005/8/quickstyle/simple1#1" qsCatId="simple" csTypeId="urn:microsoft.com/office/officeart/2005/8/colors/accent1_2#1" csCatId="accent1" phldr="1"/>
      <dgm:spPr/>
    </dgm:pt>
    <dgm:pt modelId="{07C32C52-79D7-403D-828D-5111C8F3BF7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Identify need &amp; assess risk</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E41CD769-D478-4066-B224-2A3442839647}" type="parTrans" cxnId="{3DB191A1-1683-436F-8125-A2363A28ADBB}">
      <dgm:prSet/>
      <dgm:spPr/>
      <dgm:t>
        <a:bodyPr/>
        <a:lstStyle/>
        <a:p>
          <a:endParaRPr lang="en-GB"/>
        </a:p>
      </dgm:t>
    </dgm:pt>
    <dgm:pt modelId="{59237D2C-D56B-4B92-8D5C-D3FC052179F1}" type="sibTrans" cxnId="{3DB191A1-1683-436F-8125-A2363A28ADBB}">
      <dgm:prSet/>
      <dgm:spPr/>
      <dgm:t>
        <a:bodyPr/>
        <a:lstStyle/>
        <a:p>
          <a:endParaRPr lang="en-GB" dirty="0"/>
        </a:p>
      </dgm:t>
    </dgm:pt>
    <dgm:pt modelId="{F8FC50D1-B227-490D-97C2-4A6C9DB9685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Specification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C171FF81-4693-4FD0-9044-09437B6BB23F}" type="parTrans" cxnId="{1CC0AD01-4C4D-4A15-AFAB-5134BAEB41EE}">
      <dgm:prSet/>
      <dgm:spPr/>
      <dgm:t>
        <a:bodyPr/>
        <a:lstStyle/>
        <a:p>
          <a:endParaRPr lang="en-GB"/>
        </a:p>
      </dgm:t>
    </dgm:pt>
    <dgm:pt modelId="{9CD1DDFB-4B4F-427F-B481-92626474F9F3}" type="sibTrans" cxnId="{1CC0AD01-4C4D-4A15-AFAB-5134BAEB41EE}">
      <dgm:prSet/>
      <dgm:spPr/>
      <dgm:t>
        <a:bodyPr/>
        <a:lstStyle/>
        <a:p>
          <a:endParaRPr lang="en-GB" dirty="0"/>
        </a:p>
      </dgm:t>
    </dgm:pt>
    <dgm:pt modelId="{91B512D5-841B-486D-AB35-93545332E40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Supplier Selection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C1A736B0-A915-4BA5-85A5-F1C66EE0F72D}" type="parTrans" cxnId="{FFBB13C0-9A35-4FB5-AAFD-47DB2AFC3222}">
      <dgm:prSet/>
      <dgm:spPr/>
      <dgm:t>
        <a:bodyPr/>
        <a:lstStyle/>
        <a:p>
          <a:endParaRPr lang="en-GB"/>
        </a:p>
      </dgm:t>
    </dgm:pt>
    <dgm:pt modelId="{8D8E1667-9D5B-47BA-B09D-1E3EAFF1AD77}" type="sibTrans" cxnId="{FFBB13C0-9A35-4FB5-AAFD-47DB2AFC3222}">
      <dgm:prSet/>
      <dgm:spPr/>
      <dgm:t>
        <a:bodyPr/>
        <a:lstStyle/>
        <a:p>
          <a:endParaRPr lang="en-GB" dirty="0"/>
        </a:p>
      </dgm:t>
    </dgm:pt>
    <dgm:pt modelId="{A1E84DB7-B643-465D-95CD-761E11E74C3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Evaluation and Award</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5DD9D1D6-B1C4-4311-A26B-7D6ABD117E15}" type="parTrans" cxnId="{DC580094-64CB-45F7-A61C-8796CEC93E50}">
      <dgm:prSet/>
      <dgm:spPr/>
      <dgm:t>
        <a:bodyPr/>
        <a:lstStyle/>
        <a:p>
          <a:endParaRPr lang="en-GB"/>
        </a:p>
      </dgm:t>
    </dgm:pt>
    <dgm:pt modelId="{783216E8-DBEF-4067-8050-E21B35FC662E}" type="sibTrans" cxnId="{DC580094-64CB-45F7-A61C-8796CEC93E50}">
      <dgm:prSet/>
      <dgm:spPr/>
      <dgm:t>
        <a:bodyPr/>
        <a:lstStyle/>
        <a:p>
          <a:endParaRPr lang="en-GB" dirty="0"/>
        </a:p>
      </dgm:t>
    </dgm:pt>
    <dgm:pt modelId="{8691A47E-5EEA-4A45-AB74-9E7214A3C5F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Supplier Management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B8FC8D96-01D9-4D7D-BE4E-D41E33CAF015}" type="parTrans" cxnId="{A1D735F6-1447-40B2-A52C-3F26612DAE89}">
      <dgm:prSet/>
      <dgm:spPr/>
      <dgm:t>
        <a:bodyPr/>
        <a:lstStyle/>
        <a:p>
          <a:endParaRPr lang="en-GB"/>
        </a:p>
      </dgm:t>
    </dgm:pt>
    <dgm:pt modelId="{C2CEC3DC-5652-4655-89F4-02CCBA60445D}" type="sibTrans" cxnId="{A1D735F6-1447-40B2-A52C-3F26612DAE89}">
      <dgm:prSet/>
      <dgm:spPr/>
      <dgm:t>
        <a:bodyPr/>
        <a:lstStyle/>
        <a:p>
          <a:endParaRPr lang="en-GB" dirty="0"/>
        </a:p>
      </dgm:t>
    </dgm:pt>
    <dgm:pt modelId="{160FBC3F-6079-4A09-AD2C-FD380171CD3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Contract Management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F902B71C-B30D-46FD-A1B4-57ED5D7D42AF}" type="parTrans" cxnId="{0D34F14F-85C4-4474-B89F-3AE5E5EA4308}">
      <dgm:prSet/>
      <dgm:spPr/>
      <dgm:t>
        <a:bodyPr/>
        <a:lstStyle/>
        <a:p>
          <a:endParaRPr lang="en-GB"/>
        </a:p>
      </dgm:t>
    </dgm:pt>
    <dgm:pt modelId="{C51C4EF0-E9ED-4030-AB4A-93512335FEC3}" type="sibTrans" cxnId="{0D34F14F-85C4-4474-B89F-3AE5E5EA4308}">
      <dgm:prSet/>
      <dgm:spPr/>
      <dgm:t>
        <a:bodyPr/>
        <a:lstStyle/>
        <a:p>
          <a:endParaRPr lang="en-GB" dirty="0"/>
        </a:p>
      </dgm:t>
    </dgm:pt>
    <dgm:pt modelId="{07F49460-9442-4BA7-801E-F4A2474878CB}" type="pres">
      <dgm:prSet presAssocID="{45711526-72B7-4497-8E90-B0DB36135D05}" presName="cycle" presStyleCnt="0">
        <dgm:presLayoutVars>
          <dgm:dir/>
          <dgm:resizeHandles val="exact"/>
        </dgm:presLayoutVars>
      </dgm:prSet>
      <dgm:spPr/>
    </dgm:pt>
    <dgm:pt modelId="{E8F6D742-C5F8-450F-9214-5B2B5CD241D3}" type="pres">
      <dgm:prSet presAssocID="{07C32C52-79D7-403D-828D-5111C8F3BF7F}" presName="dummy" presStyleCnt="0"/>
      <dgm:spPr/>
    </dgm:pt>
    <dgm:pt modelId="{5A1E336F-554C-49B5-9563-BF3BE8C0E1A4}" type="pres">
      <dgm:prSet presAssocID="{07C32C52-79D7-403D-828D-5111C8F3BF7F}" presName="node" presStyleLbl="revTx" presStyleIdx="0" presStyleCnt="6" custRadScaleRad="95045" custRadScaleInc="8697">
        <dgm:presLayoutVars>
          <dgm:bulletEnabled val="1"/>
        </dgm:presLayoutVars>
      </dgm:prSet>
      <dgm:spPr/>
      <dgm:t>
        <a:bodyPr/>
        <a:lstStyle/>
        <a:p>
          <a:endParaRPr lang="en-GB"/>
        </a:p>
      </dgm:t>
    </dgm:pt>
    <dgm:pt modelId="{AA70C996-8A09-4D2B-BCAE-FBB396940008}" type="pres">
      <dgm:prSet presAssocID="{59237D2C-D56B-4B92-8D5C-D3FC052179F1}" presName="sibTrans" presStyleLbl="node1" presStyleIdx="0" presStyleCnt="6"/>
      <dgm:spPr/>
      <dgm:t>
        <a:bodyPr/>
        <a:lstStyle/>
        <a:p>
          <a:endParaRPr lang="en-GB"/>
        </a:p>
      </dgm:t>
    </dgm:pt>
    <dgm:pt modelId="{0F5C9342-F353-459C-80D6-AF3235ED9F9F}" type="pres">
      <dgm:prSet presAssocID="{F8FC50D1-B227-490D-97C2-4A6C9DB96859}" presName="dummy" presStyleCnt="0"/>
      <dgm:spPr/>
    </dgm:pt>
    <dgm:pt modelId="{F05EFBD8-6181-478F-9C75-93ED68C47602}" type="pres">
      <dgm:prSet presAssocID="{F8FC50D1-B227-490D-97C2-4A6C9DB96859}" presName="node" presStyleLbl="revTx" presStyleIdx="1" presStyleCnt="6">
        <dgm:presLayoutVars>
          <dgm:bulletEnabled val="1"/>
        </dgm:presLayoutVars>
      </dgm:prSet>
      <dgm:spPr/>
      <dgm:t>
        <a:bodyPr/>
        <a:lstStyle/>
        <a:p>
          <a:endParaRPr lang="en-GB"/>
        </a:p>
      </dgm:t>
    </dgm:pt>
    <dgm:pt modelId="{5684C5A5-FDD4-470C-AB2A-5327204FE76E}" type="pres">
      <dgm:prSet presAssocID="{9CD1DDFB-4B4F-427F-B481-92626474F9F3}" presName="sibTrans" presStyleLbl="node1" presStyleIdx="1" presStyleCnt="6"/>
      <dgm:spPr/>
      <dgm:t>
        <a:bodyPr/>
        <a:lstStyle/>
        <a:p>
          <a:endParaRPr lang="en-GB"/>
        </a:p>
      </dgm:t>
    </dgm:pt>
    <dgm:pt modelId="{FC8A546D-5930-4F46-AE1D-DD68970DC828}" type="pres">
      <dgm:prSet presAssocID="{91B512D5-841B-486D-AB35-93545332E407}" presName="dummy" presStyleCnt="0"/>
      <dgm:spPr/>
    </dgm:pt>
    <dgm:pt modelId="{048C462B-936D-4762-8454-8B0FB6471B02}" type="pres">
      <dgm:prSet presAssocID="{91B512D5-841B-486D-AB35-93545332E407}" presName="node" presStyleLbl="revTx" presStyleIdx="2" presStyleCnt="6">
        <dgm:presLayoutVars>
          <dgm:bulletEnabled val="1"/>
        </dgm:presLayoutVars>
      </dgm:prSet>
      <dgm:spPr/>
      <dgm:t>
        <a:bodyPr/>
        <a:lstStyle/>
        <a:p>
          <a:endParaRPr lang="en-GB"/>
        </a:p>
      </dgm:t>
    </dgm:pt>
    <dgm:pt modelId="{080BCA17-2A3C-4359-A8EE-A5FF2392CAB5}" type="pres">
      <dgm:prSet presAssocID="{8D8E1667-9D5B-47BA-B09D-1E3EAFF1AD77}" presName="sibTrans" presStyleLbl="node1" presStyleIdx="2" presStyleCnt="6" custScaleX="98882" custScaleY="98882"/>
      <dgm:spPr/>
      <dgm:t>
        <a:bodyPr/>
        <a:lstStyle/>
        <a:p>
          <a:endParaRPr lang="en-GB"/>
        </a:p>
      </dgm:t>
    </dgm:pt>
    <dgm:pt modelId="{BB3DE429-6774-4E5F-9A59-638460E8105D}" type="pres">
      <dgm:prSet presAssocID="{A1E84DB7-B643-465D-95CD-761E11E74C30}" presName="dummy" presStyleCnt="0"/>
      <dgm:spPr/>
    </dgm:pt>
    <dgm:pt modelId="{2100D27C-54E9-4B2E-BFA5-866961898968}" type="pres">
      <dgm:prSet presAssocID="{A1E84DB7-B643-465D-95CD-761E11E74C30}" presName="node" presStyleLbl="revTx" presStyleIdx="3" presStyleCnt="6">
        <dgm:presLayoutVars>
          <dgm:bulletEnabled val="1"/>
        </dgm:presLayoutVars>
      </dgm:prSet>
      <dgm:spPr/>
      <dgm:t>
        <a:bodyPr/>
        <a:lstStyle/>
        <a:p>
          <a:endParaRPr lang="en-GB"/>
        </a:p>
      </dgm:t>
    </dgm:pt>
    <dgm:pt modelId="{E100683E-FC79-430C-85E6-BB9C86D0E424}" type="pres">
      <dgm:prSet presAssocID="{783216E8-DBEF-4067-8050-E21B35FC662E}" presName="sibTrans" presStyleLbl="node1" presStyleIdx="3" presStyleCnt="6"/>
      <dgm:spPr/>
      <dgm:t>
        <a:bodyPr/>
        <a:lstStyle/>
        <a:p>
          <a:endParaRPr lang="en-GB"/>
        </a:p>
      </dgm:t>
    </dgm:pt>
    <dgm:pt modelId="{FEF86D59-E4B1-4480-870E-AD39CEC40097}" type="pres">
      <dgm:prSet presAssocID="{8691A47E-5EEA-4A45-AB74-9E7214A3C5F8}" presName="dummy" presStyleCnt="0"/>
      <dgm:spPr/>
    </dgm:pt>
    <dgm:pt modelId="{9E6C85E6-0996-4B51-8F69-4C65A753D57E}" type="pres">
      <dgm:prSet presAssocID="{8691A47E-5EEA-4A45-AB74-9E7214A3C5F8}" presName="node" presStyleLbl="revTx" presStyleIdx="4" presStyleCnt="6">
        <dgm:presLayoutVars>
          <dgm:bulletEnabled val="1"/>
        </dgm:presLayoutVars>
      </dgm:prSet>
      <dgm:spPr/>
      <dgm:t>
        <a:bodyPr/>
        <a:lstStyle/>
        <a:p>
          <a:endParaRPr lang="en-GB"/>
        </a:p>
      </dgm:t>
    </dgm:pt>
    <dgm:pt modelId="{8B551BCF-4F59-4135-A636-81F37420B744}" type="pres">
      <dgm:prSet presAssocID="{C2CEC3DC-5652-4655-89F4-02CCBA60445D}" presName="sibTrans" presStyleLbl="node1" presStyleIdx="4" presStyleCnt="6"/>
      <dgm:spPr/>
      <dgm:t>
        <a:bodyPr/>
        <a:lstStyle/>
        <a:p>
          <a:endParaRPr lang="en-GB"/>
        </a:p>
      </dgm:t>
    </dgm:pt>
    <dgm:pt modelId="{AEAC80E7-2AE3-4999-8787-CCFE8C903608}" type="pres">
      <dgm:prSet presAssocID="{160FBC3F-6079-4A09-AD2C-FD380171CD32}" presName="dummy" presStyleCnt="0"/>
      <dgm:spPr/>
    </dgm:pt>
    <dgm:pt modelId="{82A1579F-CDFC-4345-AFAD-5DA387F5831F}" type="pres">
      <dgm:prSet presAssocID="{160FBC3F-6079-4A09-AD2C-FD380171CD32}" presName="node" presStyleLbl="revTx" presStyleIdx="5" presStyleCnt="6" custRadScaleRad="92081" custRadScaleInc="-14439">
        <dgm:presLayoutVars>
          <dgm:bulletEnabled val="1"/>
        </dgm:presLayoutVars>
      </dgm:prSet>
      <dgm:spPr/>
      <dgm:t>
        <a:bodyPr/>
        <a:lstStyle/>
        <a:p>
          <a:endParaRPr lang="en-GB"/>
        </a:p>
      </dgm:t>
    </dgm:pt>
    <dgm:pt modelId="{7214A25A-EA80-441F-83B5-58401503C624}" type="pres">
      <dgm:prSet presAssocID="{C51C4EF0-E9ED-4030-AB4A-93512335FEC3}" presName="sibTrans" presStyleLbl="node1" presStyleIdx="5" presStyleCnt="6"/>
      <dgm:spPr/>
      <dgm:t>
        <a:bodyPr/>
        <a:lstStyle/>
        <a:p>
          <a:endParaRPr lang="en-GB"/>
        </a:p>
      </dgm:t>
    </dgm:pt>
  </dgm:ptLst>
  <dgm:cxnLst>
    <dgm:cxn modelId="{0D34F14F-85C4-4474-B89F-3AE5E5EA4308}" srcId="{45711526-72B7-4497-8E90-B0DB36135D05}" destId="{160FBC3F-6079-4A09-AD2C-FD380171CD32}" srcOrd="5" destOrd="0" parTransId="{F902B71C-B30D-46FD-A1B4-57ED5D7D42AF}" sibTransId="{C51C4EF0-E9ED-4030-AB4A-93512335FEC3}"/>
    <dgm:cxn modelId="{3DB191A1-1683-436F-8125-A2363A28ADBB}" srcId="{45711526-72B7-4497-8E90-B0DB36135D05}" destId="{07C32C52-79D7-403D-828D-5111C8F3BF7F}" srcOrd="0" destOrd="0" parTransId="{E41CD769-D478-4066-B224-2A3442839647}" sibTransId="{59237D2C-D56B-4B92-8D5C-D3FC052179F1}"/>
    <dgm:cxn modelId="{4099E08D-3076-4F7E-919D-397A0793D1A7}" type="presOf" srcId="{8691A47E-5EEA-4A45-AB74-9E7214A3C5F8}" destId="{9E6C85E6-0996-4B51-8F69-4C65A753D57E}" srcOrd="0" destOrd="0" presId="urn:microsoft.com/office/officeart/2005/8/layout/cycle1"/>
    <dgm:cxn modelId="{B255E98D-11CD-4CE0-B96B-587503221846}" type="presOf" srcId="{F8FC50D1-B227-490D-97C2-4A6C9DB96859}" destId="{F05EFBD8-6181-478F-9C75-93ED68C47602}" srcOrd="0" destOrd="0" presId="urn:microsoft.com/office/officeart/2005/8/layout/cycle1"/>
    <dgm:cxn modelId="{A1D735F6-1447-40B2-A52C-3F26612DAE89}" srcId="{45711526-72B7-4497-8E90-B0DB36135D05}" destId="{8691A47E-5EEA-4A45-AB74-9E7214A3C5F8}" srcOrd="4" destOrd="0" parTransId="{B8FC8D96-01D9-4D7D-BE4E-D41E33CAF015}" sibTransId="{C2CEC3DC-5652-4655-89F4-02CCBA60445D}"/>
    <dgm:cxn modelId="{081B8545-A55B-4493-ABCE-372965A5D581}" type="presOf" srcId="{160FBC3F-6079-4A09-AD2C-FD380171CD32}" destId="{82A1579F-CDFC-4345-AFAD-5DA387F5831F}" srcOrd="0" destOrd="0" presId="urn:microsoft.com/office/officeart/2005/8/layout/cycle1"/>
    <dgm:cxn modelId="{23477F38-8DF0-491C-A973-E598033745A2}" type="presOf" srcId="{A1E84DB7-B643-465D-95CD-761E11E74C30}" destId="{2100D27C-54E9-4B2E-BFA5-866961898968}" srcOrd="0" destOrd="0" presId="urn:microsoft.com/office/officeart/2005/8/layout/cycle1"/>
    <dgm:cxn modelId="{530E230B-D6BD-4B49-81E1-B647E5943FA7}" type="presOf" srcId="{8D8E1667-9D5B-47BA-B09D-1E3EAFF1AD77}" destId="{080BCA17-2A3C-4359-A8EE-A5FF2392CAB5}" srcOrd="0" destOrd="0" presId="urn:microsoft.com/office/officeart/2005/8/layout/cycle1"/>
    <dgm:cxn modelId="{6FDAA6C6-A71E-436E-8851-CC7B86A7F440}" type="presOf" srcId="{91B512D5-841B-486D-AB35-93545332E407}" destId="{048C462B-936D-4762-8454-8B0FB6471B02}" srcOrd="0" destOrd="0" presId="urn:microsoft.com/office/officeart/2005/8/layout/cycle1"/>
    <dgm:cxn modelId="{FFBB13C0-9A35-4FB5-AAFD-47DB2AFC3222}" srcId="{45711526-72B7-4497-8E90-B0DB36135D05}" destId="{91B512D5-841B-486D-AB35-93545332E407}" srcOrd="2" destOrd="0" parTransId="{C1A736B0-A915-4BA5-85A5-F1C66EE0F72D}" sibTransId="{8D8E1667-9D5B-47BA-B09D-1E3EAFF1AD77}"/>
    <dgm:cxn modelId="{F64558AF-4F67-4A3F-8B1E-96E76C864068}" type="presOf" srcId="{C51C4EF0-E9ED-4030-AB4A-93512335FEC3}" destId="{7214A25A-EA80-441F-83B5-58401503C624}" srcOrd="0" destOrd="0" presId="urn:microsoft.com/office/officeart/2005/8/layout/cycle1"/>
    <dgm:cxn modelId="{1CC0AD01-4C4D-4A15-AFAB-5134BAEB41EE}" srcId="{45711526-72B7-4497-8E90-B0DB36135D05}" destId="{F8FC50D1-B227-490D-97C2-4A6C9DB96859}" srcOrd="1" destOrd="0" parTransId="{C171FF81-4693-4FD0-9044-09437B6BB23F}" sibTransId="{9CD1DDFB-4B4F-427F-B481-92626474F9F3}"/>
    <dgm:cxn modelId="{0BAB8501-4451-4780-8978-16FACD09B22A}" type="presOf" srcId="{9CD1DDFB-4B4F-427F-B481-92626474F9F3}" destId="{5684C5A5-FDD4-470C-AB2A-5327204FE76E}" srcOrd="0" destOrd="0" presId="urn:microsoft.com/office/officeart/2005/8/layout/cycle1"/>
    <dgm:cxn modelId="{DC580094-64CB-45F7-A61C-8796CEC93E50}" srcId="{45711526-72B7-4497-8E90-B0DB36135D05}" destId="{A1E84DB7-B643-465D-95CD-761E11E74C30}" srcOrd="3" destOrd="0" parTransId="{5DD9D1D6-B1C4-4311-A26B-7D6ABD117E15}" sibTransId="{783216E8-DBEF-4067-8050-E21B35FC662E}"/>
    <dgm:cxn modelId="{E78D69EC-D31D-4C1D-A335-23496BAC1826}" type="presOf" srcId="{59237D2C-D56B-4B92-8D5C-D3FC052179F1}" destId="{AA70C996-8A09-4D2B-BCAE-FBB396940008}" srcOrd="0" destOrd="0" presId="urn:microsoft.com/office/officeart/2005/8/layout/cycle1"/>
    <dgm:cxn modelId="{2D464CDE-7158-44F3-A3E7-CB5B5BCB2509}" type="presOf" srcId="{45711526-72B7-4497-8E90-B0DB36135D05}" destId="{07F49460-9442-4BA7-801E-F4A2474878CB}" srcOrd="0" destOrd="0" presId="urn:microsoft.com/office/officeart/2005/8/layout/cycle1"/>
    <dgm:cxn modelId="{0002FBE3-60F5-498F-8371-DB5FCE086AAF}" type="presOf" srcId="{07C32C52-79D7-403D-828D-5111C8F3BF7F}" destId="{5A1E336F-554C-49B5-9563-BF3BE8C0E1A4}" srcOrd="0" destOrd="0" presId="urn:microsoft.com/office/officeart/2005/8/layout/cycle1"/>
    <dgm:cxn modelId="{3B6AB106-F275-4679-9478-EFB1CBB01F90}" type="presOf" srcId="{C2CEC3DC-5652-4655-89F4-02CCBA60445D}" destId="{8B551BCF-4F59-4135-A636-81F37420B744}" srcOrd="0" destOrd="0" presId="urn:microsoft.com/office/officeart/2005/8/layout/cycle1"/>
    <dgm:cxn modelId="{58FB26CA-1514-4EBD-8A20-62F1CE268FCD}" type="presOf" srcId="{783216E8-DBEF-4067-8050-E21B35FC662E}" destId="{E100683E-FC79-430C-85E6-BB9C86D0E424}" srcOrd="0" destOrd="0" presId="urn:microsoft.com/office/officeart/2005/8/layout/cycle1"/>
    <dgm:cxn modelId="{E4DE1A26-5F24-4492-9F1A-C3C8BA6D804C}" type="presParOf" srcId="{07F49460-9442-4BA7-801E-F4A2474878CB}" destId="{E8F6D742-C5F8-450F-9214-5B2B5CD241D3}" srcOrd="0" destOrd="0" presId="urn:microsoft.com/office/officeart/2005/8/layout/cycle1"/>
    <dgm:cxn modelId="{2F2E11F3-4C3E-41C8-A891-64CAAF7F444F}" type="presParOf" srcId="{07F49460-9442-4BA7-801E-F4A2474878CB}" destId="{5A1E336F-554C-49B5-9563-BF3BE8C0E1A4}" srcOrd="1" destOrd="0" presId="urn:microsoft.com/office/officeart/2005/8/layout/cycle1"/>
    <dgm:cxn modelId="{83DB8A3F-276B-469C-BA40-4CA9EE110F9F}" type="presParOf" srcId="{07F49460-9442-4BA7-801E-F4A2474878CB}" destId="{AA70C996-8A09-4D2B-BCAE-FBB396940008}" srcOrd="2" destOrd="0" presId="urn:microsoft.com/office/officeart/2005/8/layout/cycle1"/>
    <dgm:cxn modelId="{51CEAC84-EC3A-461B-BAAA-497A125DE08A}" type="presParOf" srcId="{07F49460-9442-4BA7-801E-F4A2474878CB}" destId="{0F5C9342-F353-459C-80D6-AF3235ED9F9F}" srcOrd="3" destOrd="0" presId="urn:microsoft.com/office/officeart/2005/8/layout/cycle1"/>
    <dgm:cxn modelId="{347E3942-AF3A-429F-8B0E-F4870D27A181}" type="presParOf" srcId="{07F49460-9442-4BA7-801E-F4A2474878CB}" destId="{F05EFBD8-6181-478F-9C75-93ED68C47602}" srcOrd="4" destOrd="0" presId="urn:microsoft.com/office/officeart/2005/8/layout/cycle1"/>
    <dgm:cxn modelId="{7F914C65-FB9C-4F22-9B5D-56B84CE9BBEE}" type="presParOf" srcId="{07F49460-9442-4BA7-801E-F4A2474878CB}" destId="{5684C5A5-FDD4-470C-AB2A-5327204FE76E}" srcOrd="5" destOrd="0" presId="urn:microsoft.com/office/officeart/2005/8/layout/cycle1"/>
    <dgm:cxn modelId="{CA29FD0C-3B5E-42B5-87EB-B8738446B983}" type="presParOf" srcId="{07F49460-9442-4BA7-801E-F4A2474878CB}" destId="{FC8A546D-5930-4F46-AE1D-DD68970DC828}" srcOrd="6" destOrd="0" presId="urn:microsoft.com/office/officeart/2005/8/layout/cycle1"/>
    <dgm:cxn modelId="{C45DCBB7-2EE1-4229-9DDA-D96361E51EAA}" type="presParOf" srcId="{07F49460-9442-4BA7-801E-F4A2474878CB}" destId="{048C462B-936D-4762-8454-8B0FB6471B02}" srcOrd="7" destOrd="0" presId="urn:microsoft.com/office/officeart/2005/8/layout/cycle1"/>
    <dgm:cxn modelId="{490DFA4A-DA8C-4778-839E-AB9A6517495B}" type="presParOf" srcId="{07F49460-9442-4BA7-801E-F4A2474878CB}" destId="{080BCA17-2A3C-4359-A8EE-A5FF2392CAB5}" srcOrd="8" destOrd="0" presId="urn:microsoft.com/office/officeart/2005/8/layout/cycle1"/>
    <dgm:cxn modelId="{39E9D3DA-98B3-4D6F-A0EE-2EDFEB43765F}" type="presParOf" srcId="{07F49460-9442-4BA7-801E-F4A2474878CB}" destId="{BB3DE429-6774-4E5F-9A59-638460E8105D}" srcOrd="9" destOrd="0" presId="urn:microsoft.com/office/officeart/2005/8/layout/cycle1"/>
    <dgm:cxn modelId="{31B45E6F-4D3A-4559-BDBE-7CAEC43C8B1C}" type="presParOf" srcId="{07F49460-9442-4BA7-801E-F4A2474878CB}" destId="{2100D27C-54E9-4B2E-BFA5-866961898968}" srcOrd="10" destOrd="0" presId="urn:microsoft.com/office/officeart/2005/8/layout/cycle1"/>
    <dgm:cxn modelId="{1B7A4E1B-3712-4BF6-B91E-EFAAD02A31A6}" type="presParOf" srcId="{07F49460-9442-4BA7-801E-F4A2474878CB}" destId="{E100683E-FC79-430C-85E6-BB9C86D0E424}" srcOrd="11" destOrd="0" presId="urn:microsoft.com/office/officeart/2005/8/layout/cycle1"/>
    <dgm:cxn modelId="{B1C000CB-252E-480D-A61D-75470B2BACC6}" type="presParOf" srcId="{07F49460-9442-4BA7-801E-F4A2474878CB}" destId="{FEF86D59-E4B1-4480-870E-AD39CEC40097}" srcOrd="12" destOrd="0" presId="urn:microsoft.com/office/officeart/2005/8/layout/cycle1"/>
    <dgm:cxn modelId="{061401B2-D3A1-4356-8EAF-C405B6F2C52D}" type="presParOf" srcId="{07F49460-9442-4BA7-801E-F4A2474878CB}" destId="{9E6C85E6-0996-4B51-8F69-4C65A753D57E}" srcOrd="13" destOrd="0" presId="urn:microsoft.com/office/officeart/2005/8/layout/cycle1"/>
    <dgm:cxn modelId="{C6EEB1C1-CF0F-417B-92A2-4998A4BCB493}" type="presParOf" srcId="{07F49460-9442-4BA7-801E-F4A2474878CB}" destId="{8B551BCF-4F59-4135-A636-81F37420B744}" srcOrd="14" destOrd="0" presId="urn:microsoft.com/office/officeart/2005/8/layout/cycle1"/>
    <dgm:cxn modelId="{513504CA-A7FC-469E-A094-8B0B54B3548F}" type="presParOf" srcId="{07F49460-9442-4BA7-801E-F4A2474878CB}" destId="{AEAC80E7-2AE3-4999-8787-CCFE8C903608}" srcOrd="15" destOrd="0" presId="urn:microsoft.com/office/officeart/2005/8/layout/cycle1"/>
    <dgm:cxn modelId="{D6B17EFA-838B-44CE-9C3F-BB5A9D4442B8}" type="presParOf" srcId="{07F49460-9442-4BA7-801E-F4A2474878CB}" destId="{82A1579F-CDFC-4345-AFAD-5DA387F5831F}" srcOrd="16" destOrd="0" presId="urn:microsoft.com/office/officeart/2005/8/layout/cycle1"/>
    <dgm:cxn modelId="{9DCA00F4-D363-4ABD-A8FE-73774B7B32A0}" type="presParOf" srcId="{07F49460-9442-4BA7-801E-F4A2474878CB}" destId="{7214A25A-EA80-441F-83B5-58401503C624}"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DEE1D0-D019-46D6-A45D-076F0800D8B6}" type="doc">
      <dgm:prSet loTypeId="urn:microsoft.com/office/officeart/2005/8/layout/chevron1" loCatId="process" qsTypeId="urn:microsoft.com/office/officeart/2005/8/quickstyle/simple1#16" qsCatId="simple" csTypeId="urn:microsoft.com/office/officeart/2005/8/colors/colorful2" csCatId="colorful" phldr="1"/>
      <dgm:spPr/>
    </dgm:pt>
    <dgm:pt modelId="{88B9449E-F195-4D29-9AC6-CEF2E6E60175}">
      <dgm:prSet phldrT="[Text]"/>
      <dgm:spPr/>
      <dgm:t>
        <a:bodyPr/>
        <a:lstStyle/>
        <a:p>
          <a:r>
            <a:rPr lang="en-GB" dirty="0" smtClean="0"/>
            <a:t>Demand Management</a:t>
          </a:r>
          <a:endParaRPr lang="en-GB" dirty="0"/>
        </a:p>
      </dgm:t>
    </dgm:pt>
    <dgm:pt modelId="{127CE36D-92B5-401A-92F8-92A1534B0FC4}" type="parTrans" cxnId="{88238C9D-7025-4665-A5C2-D391258ABB3B}">
      <dgm:prSet/>
      <dgm:spPr/>
      <dgm:t>
        <a:bodyPr/>
        <a:lstStyle/>
        <a:p>
          <a:endParaRPr lang="en-GB"/>
        </a:p>
      </dgm:t>
    </dgm:pt>
    <dgm:pt modelId="{4B11C637-6960-41A0-9855-4F4D20409BE4}" type="sibTrans" cxnId="{88238C9D-7025-4665-A5C2-D391258ABB3B}">
      <dgm:prSet/>
      <dgm:spPr/>
      <dgm:t>
        <a:bodyPr/>
        <a:lstStyle/>
        <a:p>
          <a:endParaRPr lang="en-GB"/>
        </a:p>
      </dgm:t>
    </dgm:pt>
    <dgm:pt modelId="{774B9486-D5BD-4638-8D30-064637B8DC49}">
      <dgm:prSet phldrT="[Text]"/>
      <dgm:spPr>
        <a:solidFill>
          <a:schemeClr val="accent6">
            <a:lumMod val="40000"/>
            <a:lumOff val="60000"/>
          </a:schemeClr>
        </a:solidFill>
      </dgm:spPr>
      <dgm:t>
        <a:bodyPr/>
        <a:lstStyle/>
        <a:p>
          <a:r>
            <a:rPr lang="en-GB" dirty="0" smtClean="0">
              <a:solidFill>
                <a:schemeClr val="tx1"/>
              </a:solidFill>
            </a:rPr>
            <a:t>Supplier Development</a:t>
          </a:r>
        </a:p>
      </dgm:t>
    </dgm:pt>
    <dgm:pt modelId="{C4FB3927-CAF1-4FE6-BA1E-CF9C90BD3A5C}" type="parTrans" cxnId="{E8983ABB-8676-4AB6-9AFB-4417CDF989A0}">
      <dgm:prSet/>
      <dgm:spPr/>
      <dgm:t>
        <a:bodyPr/>
        <a:lstStyle/>
        <a:p>
          <a:endParaRPr lang="en-GB"/>
        </a:p>
      </dgm:t>
    </dgm:pt>
    <dgm:pt modelId="{B092DE36-F756-4839-B8E2-08922FD60EC8}" type="sibTrans" cxnId="{E8983ABB-8676-4AB6-9AFB-4417CDF989A0}">
      <dgm:prSet/>
      <dgm:spPr/>
      <dgm:t>
        <a:bodyPr/>
        <a:lstStyle/>
        <a:p>
          <a:endParaRPr lang="en-GB"/>
        </a:p>
      </dgm:t>
    </dgm:pt>
    <dgm:pt modelId="{74A8DE0E-94AE-4582-80D3-681E1A5D6F93}">
      <dgm:prSet phldrT="[Text]"/>
      <dgm:spPr/>
      <dgm:t>
        <a:bodyPr/>
        <a:lstStyle/>
        <a:p>
          <a:r>
            <a:rPr lang="en-GB" dirty="0" smtClean="0"/>
            <a:t>Supplier Capability</a:t>
          </a:r>
          <a:endParaRPr lang="en-GB" dirty="0"/>
        </a:p>
      </dgm:t>
    </dgm:pt>
    <dgm:pt modelId="{67B95045-A1E5-4BB3-84A1-D1F485144ADF}" type="parTrans" cxnId="{304DED44-FB04-4EA5-B722-F74555D12E1A}">
      <dgm:prSet/>
      <dgm:spPr/>
      <dgm:t>
        <a:bodyPr/>
        <a:lstStyle/>
        <a:p>
          <a:endParaRPr lang="en-GB"/>
        </a:p>
      </dgm:t>
    </dgm:pt>
    <dgm:pt modelId="{73500029-8130-48B0-B03E-A7DA4E05E7B2}" type="sibTrans" cxnId="{304DED44-FB04-4EA5-B722-F74555D12E1A}">
      <dgm:prSet/>
      <dgm:spPr/>
      <dgm:t>
        <a:bodyPr/>
        <a:lstStyle/>
        <a:p>
          <a:endParaRPr lang="en-GB"/>
        </a:p>
      </dgm:t>
    </dgm:pt>
    <dgm:pt modelId="{69699A6D-745B-4D1F-8744-3C1DFA8B2D18}">
      <dgm:prSet phldrT="[Text]"/>
      <dgm:spPr/>
      <dgm:t>
        <a:bodyPr/>
        <a:lstStyle/>
        <a:p>
          <a:r>
            <a:rPr lang="en-GB" dirty="0" smtClean="0"/>
            <a:t>Sustainable Outcomes</a:t>
          </a:r>
          <a:endParaRPr lang="en-GB" dirty="0"/>
        </a:p>
      </dgm:t>
    </dgm:pt>
    <dgm:pt modelId="{D5CF41BB-C2A5-425E-B793-4FCFD713B5B0}" type="parTrans" cxnId="{B6B8AF0A-1C46-48B9-B977-A9C237560D69}">
      <dgm:prSet/>
      <dgm:spPr/>
      <dgm:t>
        <a:bodyPr/>
        <a:lstStyle/>
        <a:p>
          <a:endParaRPr lang="en-GB"/>
        </a:p>
      </dgm:t>
    </dgm:pt>
    <dgm:pt modelId="{643E9E4D-1CFC-4881-8283-A4916E2F38E3}" type="sibTrans" cxnId="{B6B8AF0A-1C46-48B9-B977-A9C237560D69}">
      <dgm:prSet/>
      <dgm:spPr/>
      <dgm:t>
        <a:bodyPr/>
        <a:lstStyle/>
        <a:p>
          <a:endParaRPr lang="en-GB"/>
        </a:p>
      </dgm:t>
    </dgm:pt>
    <dgm:pt modelId="{B5B483B6-9A31-404A-A333-1C28E875CE8D}">
      <dgm:prSet phldrT="[Text]"/>
      <dgm:spPr>
        <a:solidFill>
          <a:schemeClr val="accent5">
            <a:lumMod val="75000"/>
          </a:schemeClr>
        </a:solidFill>
      </dgm:spPr>
      <dgm:t>
        <a:bodyPr/>
        <a:lstStyle/>
        <a:p>
          <a:r>
            <a:rPr lang="en-GB" dirty="0" smtClean="0"/>
            <a:t>Sustainable Criteria</a:t>
          </a:r>
          <a:endParaRPr lang="en-GB" dirty="0"/>
        </a:p>
      </dgm:t>
    </dgm:pt>
    <dgm:pt modelId="{969B6680-6539-4048-BFF1-BBBF5D80210A}" type="parTrans" cxnId="{082CA125-91E5-48F1-9F1C-8827F0DA527A}">
      <dgm:prSet/>
      <dgm:spPr/>
      <dgm:t>
        <a:bodyPr/>
        <a:lstStyle/>
        <a:p>
          <a:endParaRPr lang="en-GB"/>
        </a:p>
      </dgm:t>
    </dgm:pt>
    <dgm:pt modelId="{C87C2FC0-429A-409D-9457-7D0AC47C6647}" type="sibTrans" cxnId="{082CA125-91E5-48F1-9F1C-8827F0DA527A}">
      <dgm:prSet/>
      <dgm:spPr/>
      <dgm:t>
        <a:bodyPr/>
        <a:lstStyle/>
        <a:p>
          <a:endParaRPr lang="en-GB"/>
        </a:p>
      </dgm:t>
    </dgm:pt>
    <dgm:pt modelId="{A6770902-132B-4DCC-AE17-90A3DF757AEE}" type="pres">
      <dgm:prSet presAssocID="{EFDEE1D0-D019-46D6-A45D-076F0800D8B6}" presName="Name0" presStyleCnt="0">
        <dgm:presLayoutVars>
          <dgm:dir/>
          <dgm:animLvl val="lvl"/>
          <dgm:resizeHandles val="exact"/>
        </dgm:presLayoutVars>
      </dgm:prSet>
      <dgm:spPr/>
    </dgm:pt>
    <dgm:pt modelId="{9425C30F-2EFA-4093-A8B5-28EE71C737EC}" type="pres">
      <dgm:prSet presAssocID="{88B9449E-F195-4D29-9AC6-CEF2E6E60175}" presName="parTxOnly" presStyleLbl="node1" presStyleIdx="0" presStyleCnt="5" custLinFactX="11291" custLinFactNeighborX="100000" custLinFactNeighborY="-3568">
        <dgm:presLayoutVars>
          <dgm:chMax val="0"/>
          <dgm:chPref val="0"/>
          <dgm:bulletEnabled val="1"/>
        </dgm:presLayoutVars>
      </dgm:prSet>
      <dgm:spPr/>
      <dgm:t>
        <a:bodyPr/>
        <a:lstStyle/>
        <a:p>
          <a:endParaRPr lang="en-GB"/>
        </a:p>
      </dgm:t>
    </dgm:pt>
    <dgm:pt modelId="{5F613626-BDD9-4D17-A9B9-3EB041A797E1}" type="pres">
      <dgm:prSet presAssocID="{4B11C637-6960-41A0-9855-4F4D20409BE4}" presName="parTxOnlySpace" presStyleCnt="0"/>
      <dgm:spPr/>
    </dgm:pt>
    <dgm:pt modelId="{AC2738CD-770F-44B9-9A02-311291E9DF15}" type="pres">
      <dgm:prSet presAssocID="{74A8DE0E-94AE-4582-80D3-681E1A5D6F93}" presName="parTxOnly" presStyleLbl="node1" presStyleIdx="1" presStyleCnt="5" custScaleX="111854" custLinFactX="100000" custLinFactNeighborX="112785" custLinFactNeighborY="-3568">
        <dgm:presLayoutVars>
          <dgm:chMax val="0"/>
          <dgm:chPref val="0"/>
          <dgm:bulletEnabled val="1"/>
        </dgm:presLayoutVars>
      </dgm:prSet>
      <dgm:spPr/>
      <dgm:t>
        <a:bodyPr/>
        <a:lstStyle/>
        <a:p>
          <a:endParaRPr lang="en-GB"/>
        </a:p>
      </dgm:t>
    </dgm:pt>
    <dgm:pt modelId="{721ADFBE-C8FA-41B9-8A7A-E644C11C2937}" type="pres">
      <dgm:prSet presAssocID="{73500029-8130-48B0-B03E-A7DA4E05E7B2}" presName="parTxOnlySpace" presStyleCnt="0"/>
      <dgm:spPr/>
    </dgm:pt>
    <dgm:pt modelId="{57F58A36-527E-4697-82AC-590520AB2D5A}" type="pres">
      <dgm:prSet presAssocID="{69699A6D-745B-4D1F-8744-3C1DFA8B2D18}" presName="parTxOnly" presStyleLbl="node1" presStyleIdx="2" presStyleCnt="5" custScaleX="113402" custLinFactX="-79060" custLinFactNeighborX="-100000" custLinFactNeighborY="-1410">
        <dgm:presLayoutVars>
          <dgm:chMax val="0"/>
          <dgm:chPref val="0"/>
          <dgm:bulletEnabled val="1"/>
        </dgm:presLayoutVars>
      </dgm:prSet>
      <dgm:spPr/>
      <dgm:t>
        <a:bodyPr/>
        <a:lstStyle/>
        <a:p>
          <a:endParaRPr lang="en-GB"/>
        </a:p>
      </dgm:t>
    </dgm:pt>
    <dgm:pt modelId="{CB83A17A-4C91-47E8-887D-B653DB138AB8}" type="pres">
      <dgm:prSet presAssocID="{643E9E4D-1CFC-4881-8283-A4916E2F38E3}" presName="parTxOnlySpace" presStyleCnt="0"/>
      <dgm:spPr/>
    </dgm:pt>
    <dgm:pt modelId="{F44C79C4-396F-412D-9C42-B3CCD1AEBAF6}" type="pres">
      <dgm:prSet presAssocID="{B5B483B6-9A31-404A-A333-1C28E875CE8D}" presName="parTxOnly" presStyleLbl="node1" presStyleIdx="3" presStyleCnt="5">
        <dgm:presLayoutVars>
          <dgm:chMax val="0"/>
          <dgm:chPref val="0"/>
          <dgm:bulletEnabled val="1"/>
        </dgm:presLayoutVars>
      </dgm:prSet>
      <dgm:spPr/>
      <dgm:t>
        <a:bodyPr/>
        <a:lstStyle/>
        <a:p>
          <a:endParaRPr lang="en-GB"/>
        </a:p>
      </dgm:t>
    </dgm:pt>
    <dgm:pt modelId="{01EF70DB-AF8D-48E2-9D73-77489D21BCF5}" type="pres">
      <dgm:prSet presAssocID="{C87C2FC0-429A-409D-9457-7D0AC47C6647}" presName="parTxOnlySpace" presStyleCnt="0"/>
      <dgm:spPr/>
    </dgm:pt>
    <dgm:pt modelId="{6D055D69-2496-4A0E-9778-29CA111F8DB9}" type="pres">
      <dgm:prSet presAssocID="{774B9486-D5BD-4638-8D30-064637B8DC49}" presName="parTxOnly" presStyleLbl="node1" presStyleIdx="4" presStyleCnt="5" custLinFactNeighborX="-63698" custLinFactNeighborY="1635">
        <dgm:presLayoutVars>
          <dgm:chMax val="0"/>
          <dgm:chPref val="0"/>
          <dgm:bulletEnabled val="1"/>
        </dgm:presLayoutVars>
      </dgm:prSet>
      <dgm:spPr/>
      <dgm:t>
        <a:bodyPr/>
        <a:lstStyle/>
        <a:p>
          <a:endParaRPr lang="en-GB"/>
        </a:p>
      </dgm:t>
    </dgm:pt>
  </dgm:ptLst>
  <dgm:cxnLst>
    <dgm:cxn modelId="{5A1CC40D-70A9-4CF5-A1B0-F851948046A4}" type="presOf" srcId="{69699A6D-745B-4D1F-8744-3C1DFA8B2D18}" destId="{57F58A36-527E-4697-82AC-590520AB2D5A}" srcOrd="0" destOrd="0" presId="urn:microsoft.com/office/officeart/2005/8/layout/chevron1"/>
    <dgm:cxn modelId="{88238C9D-7025-4665-A5C2-D391258ABB3B}" srcId="{EFDEE1D0-D019-46D6-A45D-076F0800D8B6}" destId="{88B9449E-F195-4D29-9AC6-CEF2E6E60175}" srcOrd="0" destOrd="0" parTransId="{127CE36D-92B5-401A-92F8-92A1534B0FC4}" sibTransId="{4B11C637-6960-41A0-9855-4F4D20409BE4}"/>
    <dgm:cxn modelId="{FA15FF73-1618-422C-B4B2-3A8C1CC1BF8A}" type="presOf" srcId="{88B9449E-F195-4D29-9AC6-CEF2E6E60175}" destId="{9425C30F-2EFA-4093-A8B5-28EE71C737EC}" srcOrd="0" destOrd="0" presId="urn:microsoft.com/office/officeart/2005/8/layout/chevron1"/>
    <dgm:cxn modelId="{26D05806-E138-48F5-9A33-91A4721DF37F}" type="presOf" srcId="{EFDEE1D0-D019-46D6-A45D-076F0800D8B6}" destId="{A6770902-132B-4DCC-AE17-90A3DF757AEE}" srcOrd="0" destOrd="0" presId="urn:microsoft.com/office/officeart/2005/8/layout/chevron1"/>
    <dgm:cxn modelId="{B6B8AF0A-1C46-48B9-B977-A9C237560D69}" srcId="{EFDEE1D0-D019-46D6-A45D-076F0800D8B6}" destId="{69699A6D-745B-4D1F-8744-3C1DFA8B2D18}" srcOrd="2" destOrd="0" parTransId="{D5CF41BB-C2A5-425E-B793-4FCFD713B5B0}" sibTransId="{643E9E4D-1CFC-4881-8283-A4916E2F38E3}"/>
    <dgm:cxn modelId="{F3FAB7CF-ACFB-450C-B001-88440D285BD1}" type="presOf" srcId="{74A8DE0E-94AE-4582-80D3-681E1A5D6F93}" destId="{AC2738CD-770F-44B9-9A02-311291E9DF15}" srcOrd="0" destOrd="0" presId="urn:microsoft.com/office/officeart/2005/8/layout/chevron1"/>
    <dgm:cxn modelId="{78819271-7E5D-477B-8F79-6A117F4706AB}" type="presOf" srcId="{B5B483B6-9A31-404A-A333-1C28E875CE8D}" destId="{F44C79C4-396F-412D-9C42-B3CCD1AEBAF6}" srcOrd="0" destOrd="0" presId="urn:microsoft.com/office/officeart/2005/8/layout/chevron1"/>
    <dgm:cxn modelId="{E8983ABB-8676-4AB6-9AFB-4417CDF989A0}" srcId="{EFDEE1D0-D019-46D6-A45D-076F0800D8B6}" destId="{774B9486-D5BD-4638-8D30-064637B8DC49}" srcOrd="4" destOrd="0" parTransId="{C4FB3927-CAF1-4FE6-BA1E-CF9C90BD3A5C}" sibTransId="{B092DE36-F756-4839-B8E2-08922FD60EC8}"/>
    <dgm:cxn modelId="{304DED44-FB04-4EA5-B722-F74555D12E1A}" srcId="{EFDEE1D0-D019-46D6-A45D-076F0800D8B6}" destId="{74A8DE0E-94AE-4582-80D3-681E1A5D6F93}" srcOrd="1" destOrd="0" parTransId="{67B95045-A1E5-4BB3-84A1-D1F485144ADF}" sibTransId="{73500029-8130-48B0-B03E-A7DA4E05E7B2}"/>
    <dgm:cxn modelId="{DE3890C8-4D0E-447F-B3F0-6B6455EB6966}" type="presOf" srcId="{774B9486-D5BD-4638-8D30-064637B8DC49}" destId="{6D055D69-2496-4A0E-9778-29CA111F8DB9}" srcOrd="0" destOrd="0" presId="urn:microsoft.com/office/officeart/2005/8/layout/chevron1"/>
    <dgm:cxn modelId="{082CA125-91E5-48F1-9F1C-8827F0DA527A}" srcId="{EFDEE1D0-D019-46D6-A45D-076F0800D8B6}" destId="{B5B483B6-9A31-404A-A333-1C28E875CE8D}" srcOrd="3" destOrd="0" parTransId="{969B6680-6539-4048-BFF1-BBBF5D80210A}" sibTransId="{C87C2FC0-429A-409D-9457-7D0AC47C6647}"/>
    <dgm:cxn modelId="{8268DEA9-D112-4B48-A5B5-91D18F67B070}" type="presParOf" srcId="{A6770902-132B-4DCC-AE17-90A3DF757AEE}" destId="{9425C30F-2EFA-4093-A8B5-28EE71C737EC}" srcOrd="0" destOrd="0" presId="urn:microsoft.com/office/officeart/2005/8/layout/chevron1"/>
    <dgm:cxn modelId="{8D047562-CE3F-43C9-87BE-62F0B566CE98}" type="presParOf" srcId="{A6770902-132B-4DCC-AE17-90A3DF757AEE}" destId="{5F613626-BDD9-4D17-A9B9-3EB041A797E1}" srcOrd="1" destOrd="0" presId="urn:microsoft.com/office/officeart/2005/8/layout/chevron1"/>
    <dgm:cxn modelId="{09769501-2807-4472-B978-6D8C03FD0DB1}" type="presParOf" srcId="{A6770902-132B-4DCC-AE17-90A3DF757AEE}" destId="{AC2738CD-770F-44B9-9A02-311291E9DF15}" srcOrd="2" destOrd="0" presId="urn:microsoft.com/office/officeart/2005/8/layout/chevron1"/>
    <dgm:cxn modelId="{3B2DD0C4-5B35-478F-A945-9D0A75037FFD}" type="presParOf" srcId="{A6770902-132B-4DCC-AE17-90A3DF757AEE}" destId="{721ADFBE-C8FA-41B9-8A7A-E644C11C2937}" srcOrd="3" destOrd="0" presId="urn:microsoft.com/office/officeart/2005/8/layout/chevron1"/>
    <dgm:cxn modelId="{2E3D73E1-8EBA-44A8-92FB-E18DC9972498}" type="presParOf" srcId="{A6770902-132B-4DCC-AE17-90A3DF757AEE}" destId="{57F58A36-527E-4697-82AC-590520AB2D5A}" srcOrd="4" destOrd="0" presId="urn:microsoft.com/office/officeart/2005/8/layout/chevron1"/>
    <dgm:cxn modelId="{B49C7F0B-2A59-47DF-BE08-20361B79D319}" type="presParOf" srcId="{A6770902-132B-4DCC-AE17-90A3DF757AEE}" destId="{CB83A17A-4C91-47E8-887D-B653DB138AB8}" srcOrd="5" destOrd="0" presId="urn:microsoft.com/office/officeart/2005/8/layout/chevron1"/>
    <dgm:cxn modelId="{C641D10B-2666-4FF3-AD98-08005481055D}" type="presParOf" srcId="{A6770902-132B-4DCC-AE17-90A3DF757AEE}" destId="{F44C79C4-396F-412D-9C42-B3CCD1AEBAF6}" srcOrd="6" destOrd="0" presId="urn:microsoft.com/office/officeart/2005/8/layout/chevron1"/>
    <dgm:cxn modelId="{E8AD1ED2-2708-4FA8-BC48-09D0682BC394}" type="presParOf" srcId="{A6770902-132B-4DCC-AE17-90A3DF757AEE}" destId="{01EF70DB-AF8D-48E2-9D73-77489D21BCF5}" srcOrd="7" destOrd="0" presId="urn:microsoft.com/office/officeart/2005/8/layout/chevron1"/>
    <dgm:cxn modelId="{8CFBB513-19F1-4CCF-BBCB-811EA2207BF9}" type="presParOf" srcId="{A6770902-132B-4DCC-AE17-90A3DF757AEE}" destId="{6D055D69-2496-4A0E-9778-29CA111F8DB9}" srcOrd="8" destOrd="0" presId="urn:microsoft.com/office/officeart/2005/8/layout/chevro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711526-72B7-4497-8E90-B0DB36135D05}" type="doc">
      <dgm:prSet loTypeId="urn:microsoft.com/office/officeart/2005/8/layout/cycle1" loCatId="cycle" qsTypeId="urn:microsoft.com/office/officeart/2005/8/quickstyle/simple1#1" qsCatId="simple" csTypeId="urn:microsoft.com/office/officeart/2005/8/colors/accent1_2#1" csCatId="accent1" phldr="1"/>
      <dgm:spPr/>
    </dgm:pt>
    <dgm:pt modelId="{07C32C52-79D7-403D-828D-5111C8F3BF7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Identify need &amp; assess risk</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E41CD769-D478-4066-B224-2A3442839647}" type="parTrans" cxnId="{3DB191A1-1683-436F-8125-A2363A28ADBB}">
      <dgm:prSet/>
      <dgm:spPr/>
      <dgm:t>
        <a:bodyPr/>
        <a:lstStyle/>
        <a:p>
          <a:endParaRPr lang="en-GB"/>
        </a:p>
      </dgm:t>
    </dgm:pt>
    <dgm:pt modelId="{59237D2C-D56B-4B92-8D5C-D3FC052179F1}" type="sibTrans" cxnId="{3DB191A1-1683-436F-8125-A2363A28ADBB}">
      <dgm:prSet/>
      <dgm:spPr/>
      <dgm:t>
        <a:bodyPr/>
        <a:lstStyle/>
        <a:p>
          <a:endParaRPr lang="en-GB" dirty="0"/>
        </a:p>
      </dgm:t>
    </dgm:pt>
    <dgm:pt modelId="{F8FC50D1-B227-490D-97C2-4A6C9DB9685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Specification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C171FF81-4693-4FD0-9044-09437B6BB23F}" type="parTrans" cxnId="{1CC0AD01-4C4D-4A15-AFAB-5134BAEB41EE}">
      <dgm:prSet/>
      <dgm:spPr/>
      <dgm:t>
        <a:bodyPr/>
        <a:lstStyle/>
        <a:p>
          <a:endParaRPr lang="en-GB"/>
        </a:p>
      </dgm:t>
    </dgm:pt>
    <dgm:pt modelId="{9CD1DDFB-4B4F-427F-B481-92626474F9F3}" type="sibTrans" cxnId="{1CC0AD01-4C4D-4A15-AFAB-5134BAEB41EE}">
      <dgm:prSet/>
      <dgm:spPr/>
      <dgm:t>
        <a:bodyPr/>
        <a:lstStyle/>
        <a:p>
          <a:endParaRPr lang="en-GB" dirty="0"/>
        </a:p>
      </dgm:t>
    </dgm:pt>
    <dgm:pt modelId="{91B512D5-841B-486D-AB35-93545332E40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Supplier Selection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C1A736B0-A915-4BA5-85A5-F1C66EE0F72D}" type="parTrans" cxnId="{FFBB13C0-9A35-4FB5-AAFD-47DB2AFC3222}">
      <dgm:prSet/>
      <dgm:spPr/>
      <dgm:t>
        <a:bodyPr/>
        <a:lstStyle/>
        <a:p>
          <a:endParaRPr lang="en-GB"/>
        </a:p>
      </dgm:t>
    </dgm:pt>
    <dgm:pt modelId="{8D8E1667-9D5B-47BA-B09D-1E3EAFF1AD77}" type="sibTrans" cxnId="{FFBB13C0-9A35-4FB5-AAFD-47DB2AFC3222}">
      <dgm:prSet/>
      <dgm:spPr/>
      <dgm:t>
        <a:bodyPr/>
        <a:lstStyle/>
        <a:p>
          <a:endParaRPr lang="en-GB" dirty="0"/>
        </a:p>
      </dgm:t>
    </dgm:pt>
    <dgm:pt modelId="{A1E84DB7-B643-465D-95CD-761E11E74C30}">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Evaluation and Award</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5DD9D1D6-B1C4-4311-A26B-7D6ABD117E15}" type="parTrans" cxnId="{DC580094-64CB-45F7-A61C-8796CEC93E50}">
      <dgm:prSet/>
      <dgm:spPr/>
      <dgm:t>
        <a:bodyPr/>
        <a:lstStyle/>
        <a:p>
          <a:endParaRPr lang="en-GB"/>
        </a:p>
      </dgm:t>
    </dgm:pt>
    <dgm:pt modelId="{783216E8-DBEF-4067-8050-E21B35FC662E}" type="sibTrans" cxnId="{DC580094-64CB-45F7-A61C-8796CEC93E50}">
      <dgm:prSet/>
      <dgm:spPr/>
      <dgm:t>
        <a:bodyPr/>
        <a:lstStyle/>
        <a:p>
          <a:endParaRPr lang="en-GB" dirty="0"/>
        </a:p>
      </dgm:t>
    </dgm:pt>
    <dgm:pt modelId="{8691A47E-5EEA-4A45-AB74-9E7214A3C5F8}">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Supplier Management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B8FC8D96-01D9-4D7D-BE4E-D41E33CAF015}" type="parTrans" cxnId="{A1D735F6-1447-40B2-A52C-3F26612DAE89}">
      <dgm:prSet/>
      <dgm:spPr/>
      <dgm:t>
        <a:bodyPr/>
        <a:lstStyle/>
        <a:p>
          <a:endParaRPr lang="en-GB"/>
        </a:p>
      </dgm:t>
    </dgm:pt>
    <dgm:pt modelId="{C2CEC3DC-5652-4655-89F4-02CCBA60445D}" type="sibTrans" cxnId="{A1D735F6-1447-40B2-A52C-3F26612DAE89}">
      <dgm:prSet/>
      <dgm:spPr/>
      <dgm:t>
        <a:bodyPr/>
        <a:lstStyle/>
        <a:p>
          <a:endParaRPr lang="en-GB" dirty="0"/>
        </a:p>
      </dgm:t>
    </dgm:pt>
    <dgm:pt modelId="{160FBC3F-6079-4A09-AD2C-FD380171CD3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Contract Management</a:t>
          </a:r>
          <a:endParaRPr kumimoji="0" lang="en-US" b="0" i="0" u="none" strike="noStrike" cap="none" normalizeH="0" baseline="0" dirty="0" smtClean="0">
            <a:ln>
              <a:noFill/>
            </a:ln>
            <a:solidFill>
              <a:schemeClr val="tx1"/>
            </a:solidFill>
            <a:effectLst/>
            <a:latin typeface="Arial" pitchFamily="34" charset="0"/>
            <a:cs typeface="Arial" pitchFamily="34" charset="0"/>
          </a:endParaRPr>
        </a:p>
      </dgm:t>
    </dgm:pt>
    <dgm:pt modelId="{F902B71C-B30D-46FD-A1B4-57ED5D7D42AF}" type="parTrans" cxnId="{0D34F14F-85C4-4474-B89F-3AE5E5EA4308}">
      <dgm:prSet/>
      <dgm:spPr/>
      <dgm:t>
        <a:bodyPr/>
        <a:lstStyle/>
        <a:p>
          <a:endParaRPr lang="en-GB"/>
        </a:p>
      </dgm:t>
    </dgm:pt>
    <dgm:pt modelId="{C51C4EF0-E9ED-4030-AB4A-93512335FEC3}" type="sibTrans" cxnId="{0D34F14F-85C4-4474-B89F-3AE5E5EA4308}">
      <dgm:prSet/>
      <dgm:spPr/>
      <dgm:t>
        <a:bodyPr/>
        <a:lstStyle/>
        <a:p>
          <a:endParaRPr lang="en-GB" dirty="0"/>
        </a:p>
      </dgm:t>
    </dgm:pt>
    <dgm:pt modelId="{07F49460-9442-4BA7-801E-F4A2474878CB}" type="pres">
      <dgm:prSet presAssocID="{45711526-72B7-4497-8E90-B0DB36135D05}" presName="cycle" presStyleCnt="0">
        <dgm:presLayoutVars>
          <dgm:dir/>
          <dgm:resizeHandles val="exact"/>
        </dgm:presLayoutVars>
      </dgm:prSet>
      <dgm:spPr/>
    </dgm:pt>
    <dgm:pt modelId="{E8F6D742-C5F8-450F-9214-5B2B5CD241D3}" type="pres">
      <dgm:prSet presAssocID="{07C32C52-79D7-403D-828D-5111C8F3BF7F}" presName="dummy" presStyleCnt="0"/>
      <dgm:spPr/>
    </dgm:pt>
    <dgm:pt modelId="{5A1E336F-554C-49B5-9563-BF3BE8C0E1A4}" type="pres">
      <dgm:prSet presAssocID="{07C32C52-79D7-403D-828D-5111C8F3BF7F}" presName="node" presStyleLbl="revTx" presStyleIdx="0" presStyleCnt="6" custRadScaleRad="95045" custRadScaleInc="8697">
        <dgm:presLayoutVars>
          <dgm:bulletEnabled val="1"/>
        </dgm:presLayoutVars>
      </dgm:prSet>
      <dgm:spPr/>
      <dgm:t>
        <a:bodyPr/>
        <a:lstStyle/>
        <a:p>
          <a:endParaRPr lang="en-GB"/>
        </a:p>
      </dgm:t>
    </dgm:pt>
    <dgm:pt modelId="{AA70C996-8A09-4D2B-BCAE-FBB396940008}" type="pres">
      <dgm:prSet presAssocID="{59237D2C-D56B-4B92-8D5C-D3FC052179F1}" presName="sibTrans" presStyleLbl="node1" presStyleIdx="0" presStyleCnt="6"/>
      <dgm:spPr/>
      <dgm:t>
        <a:bodyPr/>
        <a:lstStyle/>
        <a:p>
          <a:endParaRPr lang="en-GB"/>
        </a:p>
      </dgm:t>
    </dgm:pt>
    <dgm:pt modelId="{0F5C9342-F353-459C-80D6-AF3235ED9F9F}" type="pres">
      <dgm:prSet presAssocID="{F8FC50D1-B227-490D-97C2-4A6C9DB96859}" presName="dummy" presStyleCnt="0"/>
      <dgm:spPr/>
    </dgm:pt>
    <dgm:pt modelId="{F05EFBD8-6181-478F-9C75-93ED68C47602}" type="pres">
      <dgm:prSet presAssocID="{F8FC50D1-B227-490D-97C2-4A6C9DB96859}" presName="node" presStyleLbl="revTx" presStyleIdx="1" presStyleCnt="6">
        <dgm:presLayoutVars>
          <dgm:bulletEnabled val="1"/>
        </dgm:presLayoutVars>
      </dgm:prSet>
      <dgm:spPr/>
      <dgm:t>
        <a:bodyPr/>
        <a:lstStyle/>
        <a:p>
          <a:endParaRPr lang="en-GB"/>
        </a:p>
      </dgm:t>
    </dgm:pt>
    <dgm:pt modelId="{5684C5A5-FDD4-470C-AB2A-5327204FE76E}" type="pres">
      <dgm:prSet presAssocID="{9CD1DDFB-4B4F-427F-B481-92626474F9F3}" presName="sibTrans" presStyleLbl="node1" presStyleIdx="1" presStyleCnt="6"/>
      <dgm:spPr/>
      <dgm:t>
        <a:bodyPr/>
        <a:lstStyle/>
        <a:p>
          <a:endParaRPr lang="en-GB"/>
        </a:p>
      </dgm:t>
    </dgm:pt>
    <dgm:pt modelId="{FC8A546D-5930-4F46-AE1D-DD68970DC828}" type="pres">
      <dgm:prSet presAssocID="{91B512D5-841B-486D-AB35-93545332E407}" presName="dummy" presStyleCnt="0"/>
      <dgm:spPr/>
    </dgm:pt>
    <dgm:pt modelId="{048C462B-936D-4762-8454-8B0FB6471B02}" type="pres">
      <dgm:prSet presAssocID="{91B512D5-841B-486D-AB35-93545332E407}" presName="node" presStyleLbl="revTx" presStyleIdx="2" presStyleCnt="6">
        <dgm:presLayoutVars>
          <dgm:bulletEnabled val="1"/>
        </dgm:presLayoutVars>
      </dgm:prSet>
      <dgm:spPr/>
      <dgm:t>
        <a:bodyPr/>
        <a:lstStyle/>
        <a:p>
          <a:endParaRPr lang="en-GB"/>
        </a:p>
      </dgm:t>
    </dgm:pt>
    <dgm:pt modelId="{080BCA17-2A3C-4359-A8EE-A5FF2392CAB5}" type="pres">
      <dgm:prSet presAssocID="{8D8E1667-9D5B-47BA-B09D-1E3EAFF1AD77}" presName="sibTrans" presStyleLbl="node1" presStyleIdx="2" presStyleCnt="6" custScaleX="98882" custScaleY="98882"/>
      <dgm:spPr/>
      <dgm:t>
        <a:bodyPr/>
        <a:lstStyle/>
        <a:p>
          <a:endParaRPr lang="en-GB"/>
        </a:p>
      </dgm:t>
    </dgm:pt>
    <dgm:pt modelId="{BB3DE429-6774-4E5F-9A59-638460E8105D}" type="pres">
      <dgm:prSet presAssocID="{A1E84DB7-B643-465D-95CD-761E11E74C30}" presName="dummy" presStyleCnt="0"/>
      <dgm:spPr/>
    </dgm:pt>
    <dgm:pt modelId="{2100D27C-54E9-4B2E-BFA5-866961898968}" type="pres">
      <dgm:prSet presAssocID="{A1E84DB7-B643-465D-95CD-761E11E74C30}" presName="node" presStyleLbl="revTx" presStyleIdx="3" presStyleCnt="6">
        <dgm:presLayoutVars>
          <dgm:bulletEnabled val="1"/>
        </dgm:presLayoutVars>
      </dgm:prSet>
      <dgm:spPr/>
      <dgm:t>
        <a:bodyPr/>
        <a:lstStyle/>
        <a:p>
          <a:endParaRPr lang="en-GB"/>
        </a:p>
      </dgm:t>
    </dgm:pt>
    <dgm:pt modelId="{E100683E-FC79-430C-85E6-BB9C86D0E424}" type="pres">
      <dgm:prSet presAssocID="{783216E8-DBEF-4067-8050-E21B35FC662E}" presName="sibTrans" presStyleLbl="node1" presStyleIdx="3" presStyleCnt="6"/>
      <dgm:spPr/>
      <dgm:t>
        <a:bodyPr/>
        <a:lstStyle/>
        <a:p>
          <a:endParaRPr lang="en-GB"/>
        </a:p>
      </dgm:t>
    </dgm:pt>
    <dgm:pt modelId="{FEF86D59-E4B1-4480-870E-AD39CEC40097}" type="pres">
      <dgm:prSet presAssocID="{8691A47E-5EEA-4A45-AB74-9E7214A3C5F8}" presName="dummy" presStyleCnt="0"/>
      <dgm:spPr/>
    </dgm:pt>
    <dgm:pt modelId="{9E6C85E6-0996-4B51-8F69-4C65A753D57E}" type="pres">
      <dgm:prSet presAssocID="{8691A47E-5EEA-4A45-AB74-9E7214A3C5F8}" presName="node" presStyleLbl="revTx" presStyleIdx="4" presStyleCnt="6">
        <dgm:presLayoutVars>
          <dgm:bulletEnabled val="1"/>
        </dgm:presLayoutVars>
      </dgm:prSet>
      <dgm:spPr/>
      <dgm:t>
        <a:bodyPr/>
        <a:lstStyle/>
        <a:p>
          <a:endParaRPr lang="en-GB"/>
        </a:p>
      </dgm:t>
    </dgm:pt>
    <dgm:pt modelId="{8B551BCF-4F59-4135-A636-81F37420B744}" type="pres">
      <dgm:prSet presAssocID="{C2CEC3DC-5652-4655-89F4-02CCBA60445D}" presName="sibTrans" presStyleLbl="node1" presStyleIdx="4" presStyleCnt="6"/>
      <dgm:spPr/>
      <dgm:t>
        <a:bodyPr/>
        <a:lstStyle/>
        <a:p>
          <a:endParaRPr lang="en-GB"/>
        </a:p>
      </dgm:t>
    </dgm:pt>
    <dgm:pt modelId="{AEAC80E7-2AE3-4999-8787-CCFE8C903608}" type="pres">
      <dgm:prSet presAssocID="{160FBC3F-6079-4A09-AD2C-FD380171CD32}" presName="dummy" presStyleCnt="0"/>
      <dgm:spPr/>
    </dgm:pt>
    <dgm:pt modelId="{82A1579F-CDFC-4345-AFAD-5DA387F5831F}" type="pres">
      <dgm:prSet presAssocID="{160FBC3F-6079-4A09-AD2C-FD380171CD32}" presName="node" presStyleLbl="revTx" presStyleIdx="5" presStyleCnt="6" custRadScaleRad="92081" custRadScaleInc="-14439">
        <dgm:presLayoutVars>
          <dgm:bulletEnabled val="1"/>
        </dgm:presLayoutVars>
      </dgm:prSet>
      <dgm:spPr/>
      <dgm:t>
        <a:bodyPr/>
        <a:lstStyle/>
        <a:p>
          <a:endParaRPr lang="en-GB"/>
        </a:p>
      </dgm:t>
    </dgm:pt>
    <dgm:pt modelId="{7214A25A-EA80-441F-83B5-58401503C624}" type="pres">
      <dgm:prSet presAssocID="{C51C4EF0-E9ED-4030-AB4A-93512335FEC3}" presName="sibTrans" presStyleLbl="node1" presStyleIdx="5" presStyleCnt="6"/>
      <dgm:spPr/>
      <dgm:t>
        <a:bodyPr/>
        <a:lstStyle/>
        <a:p>
          <a:endParaRPr lang="en-GB"/>
        </a:p>
      </dgm:t>
    </dgm:pt>
  </dgm:ptLst>
  <dgm:cxnLst>
    <dgm:cxn modelId="{C59AD50A-AEA4-4F3A-9D47-1D1573942AF0}" type="presOf" srcId="{07C32C52-79D7-403D-828D-5111C8F3BF7F}" destId="{5A1E336F-554C-49B5-9563-BF3BE8C0E1A4}" srcOrd="0" destOrd="0" presId="urn:microsoft.com/office/officeart/2005/8/layout/cycle1"/>
    <dgm:cxn modelId="{0D34F14F-85C4-4474-B89F-3AE5E5EA4308}" srcId="{45711526-72B7-4497-8E90-B0DB36135D05}" destId="{160FBC3F-6079-4A09-AD2C-FD380171CD32}" srcOrd="5" destOrd="0" parTransId="{F902B71C-B30D-46FD-A1B4-57ED5D7D42AF}" sibTransId="{C51C4EF0-E9ED-4030-AB4A-93512335FEC3}"/>
    <dgm:cxn modelId="{28C68C70-18FA-445E-AC6B-57CF37227491}" type="presOf" srcId="{45711526-72B7-4497-8E90-B0DB36135D05}" destId="{07F49460-9442-4BA7-801E-F4A2474878CB}" srcOrd="0" destOrd="0" presId="urn:microsoft.com/office/officeart/2005/8/layout/cycle1"/>
    <dgm:cxn modelId="{3DB191A1-1683-436F-8125-A2363A28ADBB}" srcId="{45711526-72B7-4497-8E90-B0DB36135D05}" destId="{07C32C52-79D7-403D-828D-5111C8F3BF7F}" srcOrd="0" destOrd="0" parTransId="{E41CD769-D478-4066-B224-2A3442839647}" sibTransId="{59237D2C-D56B-4B92-8D5C-D3FC052179F1}"/>
    <dgm:cxn modelId="{D434E237-0280-497F-94B8-F5321C9C90DD}" type="presOf" srcId="{8691A47E-5EEA-4A45-AB74-9E7214A3C5F8}" destId="{9E6C85E6-0996-4B51-8F69-4C65A753D57E}" srcOrd="0" destOrd="0" presId="urn:microsoft.com/office/officeart/2005/8/layout/cycle1"/>
    <dgm:cxn modelId="{A1D735F6-1447-40B2-A52C-3F26612DAE89}" srcId="{45711526-72B7-4497-8E90-B0DB36135D05}" destId="{8691A47E-5EEA-4A45-AB74-9E7214A3C5F8}" srcOrd="4" destOrd="0" parTransId="{B8FC8D96-01D9-4D7D-BE4E-D41E33CAF015}" sibTransId="{C2CEC3DC-5652-4655-89F4-02CCBA60445D}"/>
    <dgm:cxn modelId="{B8F661B9-D1EF-4046-A91E-3AC10A53C664}" type="presOf" srcId="{59237D2C-D56B-4B92-8D5C-D3FC052179F1}" destId="{AA70C996-8A09-4D2B-BCAE-FBB396940008}" srcOrd="0" destOrd="0" presId="urn:microsoft.com/office/officeart/2005/8/layout/cycle1"/>
    <dgm:cxn modelId="{955D94C1-0512-4BD0-8CBE-67A76C2E6D0F}" type="presOf" srcId="{91B512D5-841B-486D-AB35-93545332E407}" destId="{048C462B-936D-4762-8454-8B0FB6471B02}" srcOrd="0" destOrd="0" presId="urn:microsoft.com/office/officeart/2005/8/layout/cycle1"/>
    <dgm:cxn modelId="{98EDD3C5-BB83-4333-A2E7-9B858C079EB7}" type="presOf" srcId="{C51C4EF0-E9ED-4030-AB4A-93512335FEC3}" destId="{7214A25A-EA80-441F-83B5-58401503C624}" srcOrd="0" destOrd="0" presId="urn:microsoft.com/office/officeart/2005/8/layout/cycle1"/>
    <dgm:cxn modelId="{FFBB13C0-9A35-4FB5-AAFD-47DB2AFC3222}" srcId="{45711526-72B7-4497-8E90-B0DB36135D05}" destId="{91B512D5-841B-486D-AB35-93545332E407}" srcOrd="2" destOrd="0" parTransId="{C1A736B0-A915-4BA5-85A5-F1C66EE0F72D}" sibTransId="{8D8E1667-9D5B-47BA-B09D-1E3EAFF1AD77}"/>
    <dgm:cxn modelId="{A66A51BA-29AA-4F1F-9E02-714A6EAA4E58}" type="presOf" srcId="{9CD1DDFB-4B4F-427F-B481-92626474F9F3}" destId="{5684C5A5-FDD4-470C-AB2A-5327204FE76E}" srcOrd="0" destOrd="0" presId="urn:microsoft.com/office/officeart/2005/8/layout/cycle1"/>
    <dgm:cxn modelId="{343DC39C-0F6A-4D8E-9B18-7C1974266B4E}" type="presOf" srcId="{160FBC3F-6079-4A09-AD2C-FD380171CD32}" destId="{82A1579F-CDFC-4345-AFAD-5DA387F5831F}" srcOrd="0" destOrd="0" presId="urn:microsoft.com/office/officeart/2005/8/layout/cycle1"/>
    <dgm:cxn modelId="{1CC0AD01-4C4D-4A15-AFAB-5134BAEB41EE}" srcId="{45711526-72B7-4497-8E90-B0DB36135D05}" destId="{F8FC50D1-B227-490D-97C2-4A6C9DB96859}" srcOrd="1" destOrd="0" parTransId="{C171FF81-4693-4FD0-9044-09437B6BB23F}" sibTransId="{9CD1DDFB-4B4F-427F-B481-92626474F9F3}"/>
    <dgm:cxn modelId="{12E40DE7-ECEF-46F9-B135-D60480CED434}" type="presOf" srcId="{A1E84DB7-B643-465D-95CD-761E11E74C30}" destId="{2100D27C-54E9-4B2E-BFA5-866961898968}" srcOrd="0" destOrd="0" presId="urn:microsoft.com/office/officeart/2005/8/layout/cycle1"/>
    <dgm:cxn modelId="{DC580094-64CB-45F7-A61C-8796CEC93E50}" srcId="{45711526-72B7-4497-8E90-B0DB36135D05}" destId="{A1E84DB7-B643-465D-95CD-761E11E74C30}" srcOrd="3" destOrd="0" parTransId="{5DD9D1D6-B1C4-4311-A26B-7D6ABD117E15}" sibTransId="{783216E8-DBEF-4067-8050-E21B35FC662E}"/>
    <dgm:cxn modelId="{B40D733B-41D7-4135-B278-39CFE232EF08}" type="presOf" srcId="{F8FC50D1-B227-490D-97C2-4A6C9DB96859}" destId="{F05EFBD8-6181-478F-9C75-93ED68C47602}" srcOrd="0" destOrd="0" presId="urn:microsoft.com/office/officeart/2005/8/layout/cycle1"/>
    <dgm:cxn modelId="{585AFAEA-0C4B-4101-990B-E0ED848DE3BF}" type="presOf" srcId="{C2CEC3DC-5652-4655-89F4-02CCBA60445D}" destId="{8B551BCF-4F59-4135-A636-81F37420B744}" srcOrd="0" destOrd="0" presId="urn:microsoft.com/office/officeart/2005/8/layout/cycle1"/>
    <dgm:cxn modelId="{8CBEB924-DA28-4C2D-A8DF-655443B03309}" type="presOf" srcId="{8D8E1667-9D5B-47BA-B09D-1E3EAFF1AD77}" destId="{080BCA17-2A3C-4359-A8EE-A5FF2392CAB5}" srcOrd="0" destOrd="0" presId="urn:microsoft.com/office/officeart/2005/8/layout/cycle1"/>
    <dgm:cxn modelId="{C6E93F29-2CC9-402E-8FEB-8EB870A9EFCD}" type="presOf" srcId="{783216E8-DBEF-4067-8050-E21B35FC662E}" destId="{E100683E-FC79-430C-85E6-BB9C86D0E424}" srcOrd="0" destOrd="0" presId="urn:microsoft.com/office/officeart/2005/8/layout/cycle1"/>
    <dgm:cxn modelId="{4077153E-EFAC-4309-9189-AC4B0EE79F83}" type="presParOf" srcId="{07F49460-9442-4BA7-801E-F4A2474878CB}" destId="{E8F6D742-C5F8-450F-9214-5B2B5CD241D3}" srcOrd="0" destOrd="0" presId="urn:microsoft.com/office/officeart/2005/8/layout/cycle1"/>
    <dgm:cxn modelId="{A86BCCC3-4DD7-4299-9BBD-5AA7FEF77608}" type="presParOf" srcId="{07F49460-9442-4BA7-801E-F4A2474878CB}" destId="{5A1E336F-554C-49B5-9563-BF3BE8C0E1A4}" srcOrd="1" destOrd="0" presId="urn:microsoft.com/office/officeart/2005/8/layout/cycle1"/>
    <dgm:cxn modelId="{C7698399-0245-4113-9BCE-793A0E2C68D3}" type="presParOf" srcId="{07F49460-9442-4BA7-801E-F4A2474878CB}" destId="{AA70C996-8A09-4D2B-BCAE-FBB396940008}" srcOrd="2" destOrd="0" presId="urn:microsoft.com/office/officeart/2005/8/layout/cycle1"/>
    <dgm:cxn modelId="{D96535E3-C487-4438-AD0B-6E18BCA29994}" type="presParOf" srcId="{07F49460-9442-4BA7-801E-F4A2474878CB}" destId="{0F5C9342-F353-459C-80D6-AF3235ED9F9F}" srcOrd="3" destOrd="0" presId="urn:microsoft.com/office/officeart/2005/8/layout/cycle1"/>
    <dgm:cxn modelId="{1CF07314-EE8A-4093-B00E-CD9515201424}" type="presParOf" srcId="{07F49460-9442-4BA7-801E-F4A2474878CB}" destId="{F05EFBD8-6181-478F-9C75-93ED68C47602}" srcOrd="4" destOrd="0" presId="urn:microsoft.com/office/officeart/2005/8/layout/cycle1"/>
    <dgm:cxn modelId="{9C47D2EA-970D-49CA-9747-FBF26FADC611}" type="presParOf" srcId="{07F49460-9442-4BA7-801E-F4A2474878CB}" destId="{5684C5A5-FDD4-470C-AB2A-5327204FE76E}" srcOrd="5" destOrd="0" presId="urn:microsoft.com/office/officeart/2005/8/layout/cycle1"/>
    <dgm:cxn modelId="{697336BA-E68D-42B0-A529-B2BFD9E9D0FD}" type="presParOf" srcId="{07F49460-9442-4BA7-801E-F4A2474878CB}" destId="{FC8A546D-5930-4F46-AE1D-DD68970DC828}" srcOrd="6" destOrd="0" presId="urn:microsoft.com/office/officeart/2005/8/layout/cycle1"/>
    <dgm:cxn modelId="{FF1B13B4-13BE-45BE-94C9-E1BD38238A68}" type="presParOf" srcId="{07F49460-9442-4BA7-801E-F4A2474878CB}" destId="{048C462B-936D-4762-8454-8B0FB6471B02}" srcOrd="7" destOrd="0" presId="urn:microsoft.com/office/officeart/2005/8/layout/cycle1"/>
    <dgm:cxn modelId="{E82EB4EF-555D-4E1B-8FD9-D5814281A40D}" type="presParOf" srcId="{07F49460-9442-4BA7-801E-F4A2474878CB}" destId="{080BCA17-2A3C-4359-A8EE-A5FF2392CAB5}" srcOrd="8" destOrd="0" presId="urn:microsoft.com/office/officeart/2005/8/layout/cycle1"/>
    <dgm:cxn modelId="{E3CC5C38-FED7-462D-B9FF-812A875218FB}" type="presParOf" srcId="{07F49460-9442-4BA7-801E-F4A2474878CB}" destId="{BB3DE429-6774-4E5F-9A59-638460E8105D}" srcOrd="9" destOrd="0" presId="urn:microsoft.com/office/officeart/2005/8/layout/cycle1"/>
    <dgm:cxn modelId="{CB068BD5-E915-41D3-B97E-63B472AD309F}" type="presParOf" srcId="{07F49460-9442-4BA7-801E-F4A2474878CB}" destId="{2100D27C-54E9-4B2E-BFA5-866961898968}" srcOrd="10" destOrd="0" presId="urn:microsoft.com/office/officeart/2005/8/layout/cycle1"/>
    <dgm:cxn modelId="{6CED3711-BC37-4EC2-B13C-8990D40E00E6}" type="presParOf" srcId="{07F49460-9442-4BA7-801E-F4A2474878CB}" destId="{E100683E-FC79-430C-85E6-BB9C86D0E424}" srcOrd="11" destOrd="0" presId="urn:microsoft.com/office/officeart/2005/8/layout/cycle1"/>
    <dgm:cxn modelId="{0E7A5EB4-81C2-40B2-B61E-1D9F5C4EC4C3}" type="presParOf" srcId="{07F49460-9442-4BA7-801E-F4A2474878CB}" destId="{FEF86D59-E4B1-4480-870E-AD39CEC40097}" srcOrd="12" destOrd="0" presId="urn:microsoft.com/office/officeart/2005/8/layout/cycle1"/>
    <dgm:cxn modelId="{8388754C-CB45-4D02-9AD9-B1CB03B83189}" type="presParOf" srcId="{07F49460-9442-4BA7-801E-F4A2474878CB}" destId="{9E6C85E6-0996-4B51-8F69-4C65A753D57E}" srcOrd="13" destOrd="0" presId="urn:microsoft.com/office/officeart/2005/8/layout/cycle1"/>
    <dgm:cxn modelId="{3212BA6B-0A7A-4477-A244-A1C28B580C80}" type="presParOf" srcId="{07F49460-9442-4BA7-801E-F4A2474878CB}" destId="{8B551BCF-4F59-4135-A636-81F37420B744}" srcOrd="14" destOrd="0" presId="urn:microsoft.com/office/officeart/2005/8/layout/cycle1"/>
    <dgm:cxn modelId="{D9464B1B-A1CB-4216-872F-C2E410F27CCD}" type="presParOf" srcId="{07F49460-9442-4BA7-801E-F4A2474878CB}" destId="{AEAC80E7-2AE3-4999-8787-CCFE8C903608}" srcOrd="15" destOrd="0" presId="urn:microsoft.com/office/officeart/2005/8/layout/cycle1"/>
    <dgm:cxn modelId="{14012F04-D9CD-47A7-A33B-6C225C36E9D8}" type="presParOf" srcId="{07F49460-9442-4BA7-801E-F4A2474878CB}" destId="{82A1579F-CDFC-4345-AFAD-5DA387F5831F}" srcOrd="16" destOrd="0" presId="urn:microsoft.com/office/officeart/2005/8/layout/cycle1"/>
    <dgm:cxn modelId="{1199E3BB-9051-4FCB-8196-BE0BFC7C331F}" type="presParOf" srcId="{07F49460-9442-4BA7-801E-F4A2474878CB}" destId="{7214A25A-EA80-441F-83B5-58401503C624}"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E336F-554C-49B5-9563-BF3BE8C0E1A4}">
      <dsp:nvSpPr>
        <dsp:cNvPr id="0" name=""/>
        <dsp:cNvSpPr/>
      </dsp:nvSpPr>
      <dsp:spPr>
        <a:xfrm>
          <a:off x="2920492" y="262835"/>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Identify need &amp; assess risk</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2920492" y="262835"/>
        <a:ext cx="871766" cy="871766"/>
      </dsp:txXfrm>
    </dsp:sp>
    <dsp:sp modelId="{AA70C996-8A09-4D2B-BCAE-FBB396940008}">
      <dsp:nvSpPr>
        <dsp:cNvPr id="0" name=""/>
        <dsp:cNvSpPr/>
      </dsp:nvSpPr>
      <dsp:spPr>
        <a:xfrm>
          <a:off x="312429" y="344344"/>
          <a:ext cx="4259173" cy="4259173"/>
        </a:xfrm>
        <a:prstGeom prst="circularArrow">
          <a:avLst>
            <a:gd name="adj1" fmla="val 3991"/>
            <a:gd name="adj2" fmla="val 250385"/>
            <a:gd name="adj3" fmla="val 20199855"/>
            <a:gd name="adj4" fmla="val 18837141"/>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EFBD8-6181-478F-9C75-93ED68C47602}">
      <dsp:nvSpPr>
        <dsp:cNvPr id="0" name=""/>
        <dsp:cNvSpPr/>
      </dsp:nvSpPr>
      <dsp:spPr>
        <a:xfrm>
          <a:off x="3893224" y="1835342"/>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Specification</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3893224" y="1835342"/>
        <a:ext cx="871766" cy="871766"/>
      </dsp:txXfrm>
    </dsp:sp>
    <dsp:sp modelId="{5684C5A5-FDD4-470C-AB2A-5327204FE76E}">
      <dsp:nvSpPr>
        <dsp:cNvPr id="0" name=""/>
        <dsp:cNvSpPr/>
      </dsp:nvSpPr>
      <dsp:spPr>
        <a:xfrm>
          <a:off x="254094" y="141639"/>
          <a:ext cx="4259173" cy="4259173"/>
        </a:xfrm>
        <a:prstGeom prst="circularArrow">
          <a:avLst>
            <a:gd name="adj1" fmla="val 3991"/>
            <a:gd name="adj2" fmla="val 250385"/>
            <a:gd name="adj3" fmla="val 2366196"/>
            <a:gd name="adj4" fmla="val 776840"/>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8C462B-936D-4762-8454-8B0FB6471B02}">
      <dsp:nvSpPr>
        <dsp:cNvPr id="0" name=""/>
        <dsp:cNvSpPr/>
      </dsp:nvSpPr>
      <dsp:spPr>
        <a:xfrm>
          <a:off x="2920511" y="3520131"/>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Supplier Selection</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2920511" y="3520131"/>
        <a:ext cx="871766" cy="871766"/>
      </dsp:txXfrm>
    </dsp:sp>
    <dsp:sp modelId="{080BCA17-2A3C-4359-A8EE-A5FF2392CAB5}">
      <dsp:nvSpPr>
        <dsp:cNvPr id="0" name=""/>
        <dsp:cNvSpPr/>
      </dsp:nvSpPr>
      <dsp:spPr>
        <a:xfrm>
          <a:off x="277902" y="165447"/>
          <a:ext cx="4211556" cy="4211556"/>
        </a:xfrm>
        <a:prstGeom prst="circularArrow">
          <a:avLst>
            <a:gd name="adj1" fmla="val 3991"/>
            <a:gd name="adj2" fmla="val 250385"/>
            <a:gd name="adj3" fmla="val 6110714"/>
            <a:gd name="adj4" fmla="val 4438901"/>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00D27C-54E9-4B2E-BFA5-866961898968}">
      <dsp:nvSpPr>
        <dsp:cNvPr id="0" name=""/>
        <dsp:cNvSpPr/>
      </dsp:nvSpPr>
      <dsp:spPr>
        <a:xfrm>
          <a:off x="975084" y="3520131"/>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Evaluation and Award</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975084" y="3520131"/>
        <a:ext cx="871766" cy="871766"/>
      </dsp:txXfrm>
    </dsp:sp>
    <dsp:sp modelId="{E100683E-FC79-430C-85E6-BB9C86D0E424}">
      <dsp:nvSpPr>
        <dsp:cNvPr id="0" name=""/>
        <dsp:cNvSpPr/>
      </dsp:nvSpPr>
      <dsp:spPr>
        <a:xfrm>
          <a:off x="254094" y="141639"/>
          <a:ext cx="4259173" cy="4259173"/>
        </a:xfrm>
        <a:prstGeom prst="circularArrow">
          <a:avLst>
            <a:gd name="adj1" fmla="val 3991"/>
            <a:gd name="adj2" fmla="val 250385"/>
            <a:gd name="adj3" fmla="val 9772775"/>
            <a:gd name="adj4" fmla="val 8183419"/>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C85E6-0996-4B51-8F69-4C65A753D57E}">
      <dsp:nvSpPr>
        <dsp:cNvPr id="0" name=""/>
        <dsp:cNvSpPr/>
      </dsp:nvSpPr>
      <dsp:spPr>
        <a:xfrm>
          <a:off x="2371" y="1835342"/>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Supplier Management</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2371" y="1835342"/>
        <a:ext cx="871766" cy="871766"/>
      </dsp:txXfrm>
    </dsp:sp>
    <dsp:sp modelId="{8B551BCF-4F59-4135-A636-81F37420B744}">
      <dsp:nvSpPr>
        <dsp:cNvPr id="0" name=""/>
        <dsp:cNvSpPr/>
      </dsp:nvSpPr>
      <dsp:spPr>
        <a:xfrm>
          <a:off x="139574" y="487505"/>
          <a:ext cx="4259173" cy="4259173"/>
        </a:xfrm>
        <a:prstGeom prst="circularArrow">
          <a:avLst>
            <a:gd name="adj1" fmla="val 3991"/>
            <a:gd name="adj2" fmla="val 250385"/>
            <a:gd name="adj3" fmla="val 13447825"/>
            <a:gd name="adj4" fmla="val 12221594"/>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A1579F-CDFC-4345-AFAD-5DA387F5831F}">
      <dsp:nvSpPr>
        <dsp:cNvPr id="0" name=""/>
        <dsp:cNvSpPr/>
      </dsp:nvSpPr>
      <dsp:spPr>
        <a:xfrm>
          <a:off x="975092" y="331067"/>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Contract Management</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975092" y="331067"/>
        <a:ext cx="871766" cy="871766"/>
      </dsp:txXfrm>
    </dsp:sp>
    <dsp:sp modelId="{7214A25A-EA80-441F-83B5-58401503C624}">
      <dsp:nvSpPr>
        <dsp:cNvPr id="0" name=""/>
        <dsp:cNvSpPr/>
      </dsp:nvSpPr>
      <dsp:spPr>
        <a:xfrm>
          <a:off x="359019" y="269128"/>
          <a:ext cx="4259173" cy="4259173"/>
        </a:xfrm>
        <a:prstGeom prst="circularArrow">
          <a:avLst>
            <a:gd name="adj1" fmla="val 3991"/>
            <a:gd name="adj2" fmla="val 250385"/>
            <a:gd name="adj3" fmla="val 16719210"/>
            <a:gd name="adj4" fmla="val 15044329"/>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5C30F-2EFA-4093-A8B5-28EE71C737EC}">
      <dsp:nvSpPr>
        <dsp:cNvPr id="0" name=""/>
        <dsp:cNvSpPr/>
      </dsp:nvSpPr>
      <dsp:spPr>
        <a:xfrm>
          <a:off x="360657" y="262125"/>
          <a:ext cx="1691877" cy="67675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t>Demand Management</a:t>
          </a:r>
          <a:endParaRPr lang="en-GB" sz="1300" kern="1200" dirty="0"/>
        </a:p>
      </dsp:txBody>
      <dsp:txXfrm>
        <a:off x="699032" y="262125"/>
        <a:ext cx="1015127" cy="676750"/>
      </dsp:txXfrm>
    </dsp:sp>
    <dsp:sp modelId="{AC2738CD-770F-44B9-9A02-311291E9DF15}">
      <dsp:nvSpPr>
        <dsp:cNvPr id="0" name=""/>
        <dsp:cNvSpPr/>
      </dsp:nvSpPr>
      <dsp:spPr>
        <a:xfrm>
          <a:off x="3405825" y="262125"/>
          <a:ext cx="1892432" cy="676750"/>
        </a:xfrm>
        <a:prstGeom prst="chevron">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t>Supplier Capability</a:t>
          </a:r>
          <a:endParaRPr lang="en-GB" sz="1300" kern="1200" dirty="0"/>
        </a:p>
      </dsp:txBody>
      <dsp:txXfrm>
        <a:off x="3744200" y="262125"/>
        <a:ext cx="1215682" cy="676750"/>
      </dsp:txXfrm>
    </dsp:sp>
    <dsp:sp modelId="{57F58A36-527E-4697-82AC-590520AB2D5A}">
      <dsp:nvSpPr>
        <dsp:cNvPr id="0" name=""/>
        <dsp:cNvSpPr/>
      </dsp:nvSpPr>
      <dsp:spPr>
        <a:xfrm>
          <a:off x="1739588" y="276729"/>
          <a:ext cx="1918622" cy="676750"/>
        </a:xfrm>
        <a:prstGeom prst="chevron">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t>Sustainable Outcomes</a:t>
          </a:r>
          <a:endParaRPr lang="en-GB" sz="1300" kern="1200" dirty="0"/>
        </a:p>
      </dsp:txBody>
      <dsp:txXfrm>
        <a:off x="2077963" y="276729"/>
        <a:ext cx="1241872" cy="676750"/>
      </dsp:txXfrm>
    </dsp:sp>
    <dsp:sp modelId="{F44C79C4-396F-412D-9C42-B3CCD1AEBAF6}">
      <dsp:nvSpPr>
        <dsp:cNvPr id="0" name=""/>
        <dsp:cNvSpPr/>
      </dsp:nvSpPr>
      <dsp:spPr>
        <a:xfrm>
          <a:off x="4995809" y="286272"/>
          <a:ext cx="1691877" cy="676750"/>
        </a:xfrm>
        <a:prstGeom prst="chevron">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t>Sustainable Criteria</a:t>
          </a:r>
          <a:endParaRPr lang="en-GB" sz="1300" kern="1200" dirty="0"/>
        </a:p>
      </dsp:txBody>
      <dsp:txXfrm>
        <a:off x="5334184" y="286272"/>
        <a:ext cx="1015127" cy="676750"/>
      </dsp:txXfrm>
    </dsp:sp>
    <dsp:sp modelId="{6D055D69-2496-4A0E-9778-29CA111F8DB9}">
      <dsp:nvSpPr>
        <dsp:cNvPr id="0" name=""/>
        <dsp:cNvSpPr/>
      </dsp:nvSpPr>
      <dsp:spPr>
        <a:xfrm>
          <a:off x="6410730" y="297336"/>
          <a:ext cx="1691877" cy="676750"/>
        </a:xfrm>
        <a:prstGeom prst="chevron">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n-GB" sz="1300" kern="1200" dirty="0" smtClean="0">
              <a:solidFill>
                <a:schemeClr val="tx1"/>
              </a:solidFill>
            </a:rPr>
            <a:t>Supplier Development</a:t>
          </a:r>
        </a:p>
      </dsp:txBody>
      <dsp:txXfrm>
        <a:off x="6749105" y="297336"/>
        <a:ext cx="1015127" cy="676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E336F-554C-49B5-9563-BF3BE8C0E1A4}">
      <dsp:nvSpPr>
        <dsp:cNvPr id="0" name=""/>
        <dsp:cNvSpPr/>
      </dsp:nvSpPr>
      <dsp:spPr>
        <a:xfrm>
          <a:off x="2920492" y="262835"/>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rgbClr val="000000"/>
              </a:solidFill>
              <a:effectLst/>
              <a:latin typeface="Arial" pitchFamily="34" charset="0"/>
              <a:ea typeface="Times New Roman" pitchFamily="18" charset="0"/>
              <a:cs typeface="Arial" pitchFamily="34" charset="0"/>
            </a:rPr>
            <a:t>Identify need &amp; assess risk</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2920492" y="262835"/>
        <a:ext cx="871766" cy="871766"/>
      </dsp:txXfrm>
    </dsp:sp>
    <dsp:sp modelId="{AA70C996-8A09-4D2B-BCAE-FBB396940008}">
      <dsp:nvSpPr>
        <dsp:cNvPr id="0" name=""/>
        <dsp:cNvSpPr/>
      </dsp:nvSpPr>
      <dsp:spPr>
        <a:xfrm>
          <a:off x="312429" y="344344"/>
          <a:ext cx="4259173" cy="4259173"/>
        </a:xfrm>
        <a:prstGeom prst="circularArrow">
          <a:avLst>
            <a:gd name="adj1" fmla="val 3991"/>
            <a:gd name="adj2" fmla="val 250385"/>
            <a:gd name="adj3" fmla="val 20199855"/>
            <a:gd name="adj4" fmla="val 18837141"/>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EFBD8-6181-478F-9C75-93ED68C47602}">
      <dsp:nvSpPr>
        <dsp:cNvPr id="0" name=""/>
        <dsp:cNvSpPr/>
      </dsp:nvSpPr>
      <dsp:spPr>
        <a:xfrm>
          <a:off x="3893224" y="1835342"/>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Specification</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3893224" y="1835342"/>
        <a:ext cx="871766" cy="871766"/>
      </dsp:txXfrm>
    </dsp:sp>
    <dsp:sp modelId="{5684C5A5-FDD4-470C-AB2A-5327204FE76E}">
      <dsp:nvSpPr>
        <dsp:cNvPr id="0" name=""/>
        <dsp:cNvSpPr/>
      </dsp:nvSpPr>
      <dsp:spPr>
        <a:xfrm>
          <a:off x="254094" y="141639"/>
          <a:ext cx="4259173" cy="4259173"/>
        </a:xfrm>
        <a:prstGeom prst="circularArrow">
          <a:avLst>
            <a:gd name="adj1" fmla="val 3991"/>
            <a:gd name="adj2" fmla="val 250385"/>
            <a:gd name="adj3" fmla="val 2366196"/>
            <a:gd name="adj4" fmla="val 776840"/>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8C462B-936D-4762-8454-8B0FB6471B02}">
      <dsp:nvSpPr>
        <dsp:cNvPr id="0" name=""/>
        <dsp:cNvSpPr/>
      </dsp:nvSpPr>
      <dsp:spPr>
        <a:xfrm>
          <a:off x="2920511" y="3520131"/>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Supplier Selection</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2920511" y="3520131"/>
        <a:ext cx="871766" cy="871766"/>
      </dsp:txXfrm>
    </dsp:sp>
    <dsp:sp modelId="{080BCA17-2A3C-4359-A8EE-A5FF2392CAB5}">
      <dsp:nvSpPr>
        <dsp:cNvPr id="0" name=""/>
        <dsp:cNvSpPr/>
      </dsp:nvSpPr>
      <dsp:spPr>
        <a:xfrm>
          <a:off x="277902" y="165447"/>
          <a:ext cx="4211556" cy="4211556"/>
        </a:xfrm>
        <a:prstGeom prst="circularArrow">
          <a:avLst>
            <a:gd name="adj1" fmla="val 3991"/>
            <a:gd name="adj2" fmla="val 250385"/>
            <a:gd name="adj3" fmla="val 6110714"/>
            <a:gd name="adj4" fmla="val 4438901"/>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00D27C-54E9-4B2E-BFA5-866961898968}">
      <dsp:nvSpPr>
        <dsp:cNvPr id="0" name=""/>
        <dsp:cNvSpPr/>
      </dsp:nvSpPr>
      <dsp:spPr>
        <a:xfrm>
          <a:off x="975084" y="3520131"/>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Evaluation and Award</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975084" y="3520131"/>
        <a:ext cx="871766" cy="871766"/>
      </dsp:txXfrm>
    </dsp:sp>
    <dsp:sp modelId="{E100683E-FC79-430C-85E6-BB9C86D0E424}">
      <dsp:nvSpPr>
        <dsp:cNvPr id="0" name=""/>
        <dsp:cNvSpPr/>
      </dsp:nvSpPr>
      <dsp:spPr>
        <a:xfrm>
          <a:off x="254094" y="141639"/>
          <a:ext cx="4259173" cy="4259173"/>
        </a:xfrm>
        <a:prstGeom prst="circularArrow">
          <a:avLst>
            <a:gd name="adj1" fmla="val 3991"/>
            <a:gd name="adj2" fmla="val 250385"/>
            <a:gd name="adj3" fmla="val 9772775"/>
            <a:gd name="adj4" fmla="val 8183419"/>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C85E6-0996-4B51-8F69-4C65A753D57E}">
      <dsp:nvSpPr>
        <dsp:cNvPr id="0" name=""/>
        <dsp:cNvSpPr/>
      </dsp:nvSpPr>
      <dsp:spPr>
        <a:xfrm>
          <a:off x="2371" y="1835342"/>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Supplier Management</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2371" y="1835342"/>
        <a:ext cx="871766" cy="871766"/>
      </dsp:txXfrm>
    </dsp:sp>
    <dsp:sp modelId="{8B551BCF-4F59-4135-A636-81F37420B744}">
      <dsp:nvSpPr>
        <dsp:cNvPr id="0" name=""/>
        <dsp:cNvSpPr/>
      </dsp:nvSpPr>
      <dsp:spPr>
        <a:xfrm>
          <a:off x="139574" y="487505"/>
          <a:ext cx="4259173" cy="4259173"/>
        </a:xfrm>
        <a:prstGeom prst="circularArrow">
          <a:avLst>
            <a:gd name="adj1" fmla="val 3991"/>
            <a:gd name="adj2" fmla="val 250385"/>
            <a:gd name="adj3" fmla="val 13447825"/>
            <a:gd name="adj4" fmla="val 12221594"/>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A1579F-CDFC-4345-AFAD-5DA387F5831F}">
      <dsp:nvSpPr>
        <dsp:cNvPr id="0" name=""/>
        <dsp:cNvSpPr/>
      </dsp:nvSpPr>
      <dsp:spPr>
        <a:xfrm>
          <a:off x="975092" y="331067"/>
          <a:ext cx="871766" cy="871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Contract Management</a:t>
          </a:r>
          <a:endParaRPr kumimoji="0" lang="en-US" sz="1100" b="0" i="0" u="none" strike="noStrike" kern="1200" cap="none" normalizeH="0" baseline="0" dirty="0" smtClean="0">
            <a:ln>
              <a:noFill/>
            </a:ln>
            <a:solidFill>
              <a:schemeClr val="tx1"/>
            </a:solidFill>
            <a:effectLst/>
            <a:latin typeface="Arial" pitchFamily="34" charset="0"/>
            <a:cs typeface="Arial" pitchFamily="34" charset="0"/>
          </a:endParaRPr>
        </a:p>
      </dsp:txBody>
      <dsp:txXfrm>
        <a:off x="975092" y="331067"/>
        <a:ext cx="871766" cy="871766"/>
      </dsp:txXfrm>
    </dsp:sp>
    <dsp:sp modelId="{7214A25A-EA80-441F-83B5-58401503C624}">
      <dsp:nvSpPr>
        <dsp:cNvPr id="0" name=""/>
        <dsp:cNvSpPr/>
      </dsp:nvSpPr>
      <dsp:spPr>
        <a:xfrm>
          <a:off x="359019" y="269128"/>
          <a:ext cx="4259173" cy="4259173"/>
        </a:xfrm>
        <a:prstGeom prst="circularArrow">
          <a:avLst>
            <a:gd name="adj1" fmla="val 3991"/>
            <a:gd name="adj2" fmla="val 250385"/>
            <a:gd name="adj3" fmla="val 16719210"/>
            <a:gd name="adj4" fmla="val 15044329"/>
            <a:gd name="adj5" fmla="val 465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1" y="0"/>
            <a:ext cx="2946400" cy="496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264195" name="Rectangle 3"/>
          <p:cNvSpPr>
            <a:spLocks noGrp="1" noChangeArrowheads="1"/>
          </p:cNvSpPr>
          <p:nvPr>
            <p:ph type="dt" sz="quarter" idx="1"/>
          </p:nvPr>
        </p:nvSpPr>
        <p:spPr bwMode="auto">
          <a:xfrm>
            <a:off x="3849690" y="0"/>
            <a:ext cx="2946400" cy="4968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fld id="{2C5234FE-087D-4E60-89CE-088F3F0817AA}" type="datetimeFigureOut">
              <a:rPr lang="en-GB"/>
              <a:pPr>
                <a:defRPr/>
              </a:pPr>
              <a:t>22/10/2014</a:t>
            </a:fld>
            <a:endParaRPr lang="en-GB" dirty="0"/>
          </a:p>
        </p:txBody>
      </p:sp>
      <p:sp>
        <p:nvSpPr>
          <p:cNvPr id="264196" name="Rectangle 4"/>
          <p:cNvSpPr>
            <a:spLocks noGrp="1" noChangeArrowheads="1"/>
          </p:cNvSpPr>
          <p:nvPr>
            <p:ph type="ftr" sz="quarter" idx="2"/>
          </p:nvPr>
        </p:nvSpPr>
        <p:spPr bwMode="auto">
          <a:xfrm>
            <a:off x="1" y="9428163"/>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GB"/>
          </a:p>
        </p:txBody>
      </p:sp>
      <p:sp>
        <p:nvSpPr>
          <p:cNvPr id="264197" name="Rectangle 5"/>
          <p:cNvSpPr>
            <a:spLocks noGrp="1" noChangeArrowheads="1"/>
          </p:cNvSpPr>
          <p:nvPr>
            <p:ph type="sldNum" sz="quarter" idx="3"/>
          </p:nvPr>
        </p:nvSpPr>
        <p:spPr bwMode="auto">
          <a:xfrm>
            <a:off x="3849690" y="9428163"/>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8C1A42F1-89FC-4561-9A2E-A13E924E1123}" type="slidenum">
              <a:rPr lang="en-GB"/>
              <a:pPr>
                <a:defRPr/>
              </a:pPr>
              <a:t>‹#›</a:t>
            </a:fld>
            <a:endParaRPr lang="en-GB" dirty="0"/>
          </a:p>
        </p:txBody>
      </p:sp>
    </p:spTree>
    <p:extLst>
      <p:ext uri="{BB962C8B-B14F-4D97-AF65-F5344CB8AC3E}">
        <p14:creationId xmlns:p14="http://schemas.microsoft.com/office/powerpoint/2010/main" val="798104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9"/>
          </a:xfrm>
          <a:prstGeom prst="rect">
            <a:avLst/>
          </a:prstGeom>
        </p:spPr>
        <p:txBody>
          <a:bodyPr vert="horz" lIns="91440" tIns="45720" rIns="91440" bIns="45720" rtlCol="0"/>
          <a:lstStyle>
            <a:lvl1pPr algn="l">
              <a:defRPr sz="1200">
                <a:latin typeface="Arial" charset="0"/>
                <a:cs typeface="+mn-cs"/>
              </a:defRPr>
            </a:lvl1pPr>
          </a:lstStyle>
          <a:p>
            <a:pPr>
              <a:defRPr/>
            </a:pPr>
            <a:endParaRPr lang="en-GB"/>
          </a:p>
        </p:txBody>
      </p:sp>
      <p:sp>
        <p:nvSpPr>
          <p:cNvPr id="3" name="Date Placeholder 2"/>
          <p:cNvSpPr>
            <a:spLocks noGrp="1"/>
          </p:cNvSpPr>
          <p:nvPr>
            <p:ph type="dt" idx="1"/>
          </p:nvPr>
        </p:nvSpPr>
        <p:spPr>
          <a:xfrm>
            <a:off x="3849690" y="0"/>
            <a:ext cx="2946400" cy="496889"/>
          </a:xfrm>
          <a:prstGeom prst="rect">
            <a:avLst/>
          </a:prstGeom>
        </p:spPr>
        <p:txBody>
          <a:bodyPr vert="horz" lIns="91440" tIns="45720" rIns="91440" bIns="45720" rtlCol="0"/>
          <a:lstStyle>
            <a:lvl1pPr algn="r">
              <a:defRPr sz="1200">
                <a:latin typeface="Arial" charset="0"/>
                <a:cs typeface="+mn-cs"/>
              </a:defRPr>
            </a:lvl1pPr>
          </a:lstStyle>
          <a:p>
            <a:pPr>
              <a:defRPr/>
            </a:pPr>
            <a:fld id="{68412191-02E1-4C65-A689-AABFE8190F87}" type="datetimeFigureOut">
              <a:rPr lang="en-GB"/>
              <a:pPr>
                <a:defRPr/>
              </a:pPr>
              <a:t>22/10/2014</a:t>
            </a:fld>
            <a:endParaRPr lang="en-GB" dirty="0"/>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2" y="4714877"/>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1" y="9428163"/>
            <a:ext cx="2946400" cy="496888"/>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GB"/>
          </a:p>
        </p:txBody>
      </p:sp>
      <p:sp>
        <p:nvSpPr>
          <p:cNvPr id="7" name="Slide Number Placeholder 6"/>
          <p:cNvSpPr>
            <a:spLocks noGrp="1"/>
          </p:cNvSpPr>
          <p:nvPr>
            <p:ph type="sldNum" sz="quarter" idx="5"/>
          </p:nvPr>
        </p:nvSpPr>
        <p:spPr>
          <a:xfrm>
            <a:off x="3849690" y="9428163"/>
            <a:ext cx="2946400" cy="496888"/>
          </a:xfrm>
          <a:prstGeom prst="rect">
            <a:avLst/>
          </a:prstGeom>
        </p:spPr>
        <p:txBody>
          <a:bodyPr vert="horz" lIns="91440" tIns="45720" rIns="91440" bIns="45720" rtlCol="0" anchor="b"/>
          <a:lstStyle>
            <a:lvl1pPr algn="r">
              <a:defRPr sz="1200">
                <a:latin typeface="Arial" charset="0"/>
                <a:cs typeface="+mn-cs"/>
              </a:defRPr>
            </a:lvl1pPr>
          </a:lstStyle>
          <a:p>
            <a:pPr>
              <a:defRPr/>
            </a:pPr>
            <a:fld id="{FCD81B67-9239-4C6C-8124-5A44D40AA00A}" type="slidenum">
              <a:rPr lang="en-GB"/>
              <a:pPr>
                <a:defRPr/>
              </a:pPr>
              <a:t>‹#›</a:t>
            </a:fld>
            <a:endParaRPr lang="en-GB" dirty="0"/>
          </a:p>
        </p:txBody>
      </p:sp>
    </p:spTree>
    <p:extLst>
      <p:ext uri="{BB962C8B-B14F-4D97-AF65-F5344CB8AC3E}">
        <p14:creationId xmlns:p14="http://schemas.microsoft.com/office/powerpoint/2010/main" val="3939131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0035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20D4AD2-36C0-433C-90F6-FF1F73398E2E}" type="slidenum">
              <a:rPr lang="en-GB" smtClean="0"/>
              <a:pPr eaLnBrk="1" hangingPunct="1">
                <a:defRPr/>
              </a:pPr>
              <a:t>1</a:t>
            </a:fld>
            <a:endParaRPr lang="en-GB" smtClean="0"/>
          </a:p>
        </p:txBody>
      </p:sp>
    </p:spTree>
    <p:extLst>
      <p:ext uri="{BB962C8B-B14F-4D97-AF65-F5344CB8AC3E}">
        <p14:creationId xmlns:p14="http://schemas.microsoft.com/office/powerpoint/2010/main" val="61136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dirty="0" smtClean="0"/>
              <a:t>Having reviewed the need, we may have decided that we do still need to procure the item or service. We now need to make sure that we develop a specification that seeks to address the key sustainability risks</a:t>
            </a:r>
          </a:p>
        </p:txBody>
      </p:sp>
      <p:sp>
        <p:nvSpPr>
          <p:cNvPr id="1617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C1A9242-D8A4-479D-B0C8-0752DBB35D86}" type="slidenum">
              <a:rPr lang="en-GB" smtClean="0"/>
              <a:pPr eaLnBrk="1" hangingPunct="1">
                <a:defRPr/>
              </a:pPr>
              <a:t>11</a:t>
            </a:fld>
            <a:endParaRPr lang="en-GB" smtClean="0"/>
          </a:p>
        </p:txBody>
      </p:sp>
    </p:spTree>
    <p:extLst>
      <p:ext uri="{BB962C8B-B14F-4D97-AF65-F5344CB8AC3E}">
        <p14:creationId xmlns:p14="http://schemas.microsoft.com/office/powerpoint/2010/main" val="315914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000" smtClean="0"/>
              <a:t>Explain that sustainability needs to be embedded and is not a bolt-on but part of good procurement.</a:t>
            </a:r>
          </a:p>
          <a:p>
            <a:pPr eaLnBrk="1" hangingPunct="1">
              <a:spcBef>
                <a:spcPct val="0"/>
              </a:spcBef>
            </a:pPr>
            <a:endParaRPr lang="en-GB" sz="1000" b="1" smtClean="0"/>
          </a:p>
          <a:p>
            <a:pPr eaLnBrk="1" hangingPunct="1">
              <a:spcBef>
                <a:spcPct val="0"/>
              </a:spcBef>
            </a:pPr>
            <a:r>
              <a:rPr lang="en-GB" sz="1000" smtClean="0"/>
              <a:t>This slide illustrates that the course continually relates to the ‘procurement cycle’ and its key stages – BUT particularly emphasises that Stakeholder and Supplier Engagement is a major consideration at every stage of that cycle and this will be referred to throughout the course.</a:t>
            </a:r>
            <a:endParaRPr lang="en-GB" sz="1000" i="1" smtClean="0"/>
          </a:p>
          <a:p>
            <a:pPr eaLnBrk="1" hangingPunct="1">
              <a:lnSpc>
                <a:spcPct val="80000"/>
              </a:lnSpc>
              <a:spcBef>
                <a:spcPct val="0"/>
              </a:spcBef>
            </a:pPr>
            <a:r>
              <a:rPr lang="en-GB" sz="1000" i="1" smtClean="0"/>
              <a:t>Stakeholder  and Supplier engagement in developing SPP approach includes:</a:t>
            </a:r>
            <a:endParaRPr lang="en-GB" sz="1000" smtClean="0"/>
          </a:p>
          <a:p>
            <a:pPr eaLnBrk="1" hangingPunct="1">
              <a:spcBef>
                <a:spcPct val="0"/>
              </a:spcBef>
            </a:pPr>
            <a:r>
              <a:rPr lang="en-GB" sz="1000" smtClean="0"/>
              <a:t>Developing approach to SPP</a:t>
            </a:r>
          </a:p>
          <a:p>
            <a:pPr eaLnBrk="1" hangingPunct="1">
              <a:spcBef>
                <a:spcPct val="0"/>
              </a:spcBef>
            </a:pPr>
            <a:r>
              <a:rPr lang="en-GB" sz="1000" smtClean="0"/>
              <a:t>Why, Who, How; Risks, barriers &amp; challenges; </a:t>
            </a:r>
          </a:p>
          <a:p>
            <a:pPr eaLnBrk="1" hangingPunct="1">
              <a:spcBef>
                <a:spcPct val="0"/>
              </a:spcBef>
            </a:pPr>
            <a:r>
              <a:rPr lang="en-GB" sz="1000" smtClean="0"/>
              <a:t>Stakeholders as part of the delivery process</a:t>
            </a:r>
          </a:p>
          <a:p>
            <a:pPr eaLnBrk="1" hangingPunct="1">
              <a:spcBef>
                <a:spcPct val="0"/>
              </a:spcBef>
            </a:pPr>
            <a:r>
              <a:rPr lang="en-GB" sz="1000" smtClean="0"/>
              <a:t>Innovation; leadership; consultation; identifying common priorities; shared learning; </a:t>
            </a:r>
          </a:p>
          <a:p>
            <a:pPr eaLnBrk="1" hangingPunct="1">
              <a:spcBef>
                <a:spcPct val="0"/>
              </a:spcBef>
            </a:pPr>
            <a:r>
              <a:rPr lang="en-GB" sz="1000" smtClean="0"/>
              <a:t>Certification, accreditation and standards; legal considerations;</a:t>
            </a:r>
          </a:p>
          <a:p>
            <a:pPr eaLnBrk="1" hangingPunct="1">
              <a:spcBef>
                <a:spcPct val="0"/>
              </a:spcBef>
            </a:pPr>
            <a:r>
              <a:rPr lang="en-GB" sz="1000" smtClean="0"/>
              <a:t>Types of engagement</a:t>
            </a:r>
          </a:p>
          <a:p>
            <a:pPr eaLnBrk="1" hangingPunct="1">
              <a:spcBef>
                <a:spcPct val="0"/>
              </a:spcBef>
            </a:pPr>
            <a:r>
              <a:rPr lang="en-GB" sz="1000" smtClean="0"/>
              <a:t>Benefits of co-operating on promotion</a:t>
            </a:r>
            <a:r>
              <a:rPr lang="en-GB" sz="1000" b="1" smtClean="0"/>
              <a:t> </a:t>
            </a:r>
            <a:r>
              <a:rPr lang="en-GB" sz="1000" smtClean="0"/>
              <a:t>of SPP</a:t>
            </a:r>
          </a:p>
          <a:p>
            <a:pPr eaLnBrk="1" hangingPunct="1">
              <a:spcBef>
                <a:spcPct val="0"/>
              </a:spcBef>
            </a:pPr>
            <a:r>
              <a:rPr lang="en-GB" sz="1000" smtClean="0"/>
              <a:t>Risks of not</a:t>
            </a:r>
            <a:r>
              <a:rPr lang="en-GB" sz="1000" b="1" smtClean="0"/>
              <a:t> </a:t>
            </a:r>
            <a:r>
              <a:rPr lang="en-GB" sz="1000" smtClean="0"/>
              <a:t>co-operating and working together:</a:t>
            </a:r>
          </a:p>
          <a:p>
            <a:pPr eaLnBrk="1" hangingPunct="1">
              <a:spcBef>
                <a:spcPct val="0"/>
              </a:spcBef>
            </a:pPr>
            <a:r>
              <a:rPr lang="en-GB" sz="1000" smtClean="0"/>
              <a:t>Stimulating new product development</a:t>
            </a:r>
          </a:p>
          <a:p>
            <a:pPr eaLnBrk="1" hangingPunct="1">
              <a:spcBef>
                <a:spcPct val="0"/>
              </a:spcBef>
            </a:pPr>
            <a:r>
              <a:rPr lang="en-GB" sz="1000" smtClean="0"/>
              <a:t>Risks, barriers and challenges; legal considerations; Pre-Procurement</a:t>
            </a:r>
          </a:p>
        </p:txBody>
      </p:sp>
      <p:sp>
        <p:nvSpPr>
          <p:cNvPr id="144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8ABD03-329F-4CF5-8DA6-47EFBA7CB78C}" type="slidenum">
              <a:rPr lang="en-GB"/>
              <a:pPr eaLnBrk="1" hangingPunct="1"/>
              <a:t>12</a:t>
            </a:fld>
            <a:endParaRPr lang="en-GB"/>
          </a:p>
        </p:txBody>
      </p:sp>
    </p:spTree>
    <p:extLst>
      <p:ext uri="{BB962C8B-B14F-4D97-AF65-F5344CB8AC3E}">
        <p14:creationId xmlns:p14="http://schemas.microsoft.com/office/powerpoint/2010/main" val="1909835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7573059-8401-45A4-B206-92ECA37C1548}" type="slidenum">
              <a:rPr lang="en-GB" smtClean="0"/>
              <a:pPr>
                <a:defRPr/>
              </a:pPr>
              <a:t>13</a:t>
            </a:fld>
            <a:endParaRPr lang="en-GB" smtClean="0"/>
          </a:p>
        </p:txBody>
      </p:sp>
    </p:spTree>
    <p:extLst>
      <p:ext uri="{BB962C8B-B14F-4D97-AF65-F5344CB8AC3E}">
        <p14:creationId xmlns:p14="http://schemas.microsoft.com/office/powerpoint/2010/main" val="1021458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100" dirty="0" smtClean="0">
                <a:latin typeface="Arial" pitchFamily="34" charset="0"/>
              </a:rPr>
              <a:t>Specifications and the terms and conditions within a tender need to reflect the main objective of the contract but also to have a grounding in the organisation’s objectives and policies. Through stakeholder engagement a rounded specification can be developed that enables the wider ambitions of the organisation to be met rather than the narrower scope of a single department.</a:t>
            </a:r>
          </a:p>
          <a:p>
            <a:pPr eaLnBrk="1" hangingPunct="1"/>
            <a:endParaRPr lang="en-GB" sz="1100" dirty="0" smtClean="0">
              <a:latin typeface="Arial" pitchFamily="34" charset="0"/>
            </a:endParaRPr>
          </a:p>
          <a:p>
            <a:pPr eaLnBrk="1" hangingPunct="1"/>
            <a:r>
              <a:rPr lang="en-GB" sz="1100" dirty="0" smtClean="0">
                <a:latin typeface="Arial" pitchFamily="34" charset="0"/>
              </a:rPr>
              <a:t>It is important to have clear agreement on what the organisation wants more of and what it wants to reduce to embed those requirements into contract specifications.</a:t>
            </a:r>
          </a:p>
          <a:p>
            <a:pPr eaLnBrk="1" hangingPunct="1"/>
            <a:endParaRPr lang="en-GB" sz="1100" b="1" dirty="0" smtClean="0">
              <a:latin typeface="Arial" pitchFamily="34" charset="0"/>
            </a:endParaRPr>
          </a:p>
          <a:p>
            <a:pPr eaLnBrk="1" hangingPunct="1"/>
            <a:r>
              <a:rPr lang="en-GB" sz="1100" dirty="0" smtClean="0">
                <a:latin typeface="Arial" pitchFamily="34" charset="0"/>
              </a:rPr>
              <a:t>For example in some service contracts it is possible to include social benefits in terms of jobs and skills which will be part of the </a:t>
            </a:r>
            <a:r>
              <a:rPr lang="en-GB" sz="1100" dirty="0" err="1" smtClean="0">
                <a:latin typeface="Arial" pitchFamily="34" charset="0"/>
              </a:rPr>
              <a:t>organisaion’s</a:t>
            </a:r>
            <a:r>
              <a:rPr lang="en-GB" sz="1100" dirty="0" smtClean="0">
                <a:latin typeface="Arial" pitchFamily="34" charset="0"/>
              </a:rPr>
              <a:t> priorities.</a:t>
            </a:r>
          </a:p>
          <a:p>
            <a:pPr eaLnBrk="1" hangingPunct="1"/>
            <a:endParaRPr lang="en-GB" b="1" dirty="0" smtClean="0">
              <a:latin typeface="Arial" pitchFamily="34" charset="0"/>
            </a:endParaRPr>
          </a:p>
          <a:p>
            <a:pPr eaLnBrk="1" hangingPunct="1"/>
            <a:endParaRPr lang="en-GB" dirty="0" smtClean="0">
              <a:latin typeface="Arial" pitchFamily="34" charset="0"/>
            </a:endParaRPr>
          </a:p>
          <a:p>
            <a:endParaRPr lang="en-GB" dirty="0" smtClean="0"/>
          </a:p>
        </p:txBody>
      </p:sp>
      <p:sp>
        <p:nvSpPr>
          <p:cNvPr id="16691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D8CC9EE1-2A20-4D60-AFF6-B9C8F8DEF974}" type="slidenum">
              <a:rPr lang="en-GB" smtClean="0"/>
              <a:pPr eaLnBrk="1" hangingPunct="1">
                <a:defRPr/>
              </a:pPr>
              <a:t>14</a:t>
            </a:fld>
            <a:endParaRPr lang="en-GB" smtClean="0"/>
          </a:p>
        </p:txBody>
      </p:sp>
    </p:spTree>
    <p:extLst>
      <p:ext uri="{BB962C8B-B14F-4D97-AF65-F5344CB8AC3E}">
        <p14:creationId xmlns:p14="http://schemas.microsoft.com/office/powerpoint/2010/main" val="4098953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1740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302FA7C-31FF-4FD2-BA5D-8FCADD34A4A8}" type="slidenum">
              <a:rPr lang="en-GB" smtClean="0"/>
              <a:pPr eaLnBrk="1" hangingPunct="1">
                <a:defRPr/>
              </a:pPr>
              <a:t>15</a:t>
            </a:fld>
            <a:endParaRPr lang="en-GB" smtClean="0"/>
          </a:p>
        </p:txBody>
      </p:sp>
    </p:spTree>
    <p:extLst>
      <p:ext uri="{BB962C8B-B14F-4D97-AF65-F5344CB8AC3E}">
        <p14:creationId xmlns:p14="http://schemas.microsoft.com/office/powerpoint/2010/main" val="1583844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b="1" dirty="0" smtClean="0"/>
          </a:p>
        </p:txBody>
      </p:sp>
      <p:sp>
        <p:nvSpPr>
          <p:cNvPr id="4" name="Slide Number Placeholder 3"/>
          <p:cNvSpPr>
            <a:spLocks noGrp="1"/>
          </p:cNvSpPr>
          <p:nvPr>
            <p:ph type="sldNum" sz="quarter" idx="5"/>
          </p:nvPr>
        </p:nvSpPr>
        <p:spPr/>
        <p:txBody>
          <a:bodyPr/>
          <a:lstStyle/>
          <a:p>
            <a:pPr>
              <a:defRPr/>
            </a:pPr>
            <a:fld id="{DC89A6A1-C857-46CC-A61D-D062BFCBF875}" type="slidenum">
              <a:rPr lang="en-GB" smtClean="0"/>
              <a:pPr>
                <a:defRPr/>
              </a:pPr>
              <a:t>18</a:t>
            </a:fld>
            <a:endParaRPr lang="en-GB" dirty="0"/>
          </a:p>
        </p:txBody>
      </p:sp>
    </p:spTree>
    <p:extLst>
      <p:ext uri="{BB962C8B-B14F-4D97-AF65-F5344CB8AC3E}">
        <p14:creationId xmlns:p14="http://schemas.microsoft.com/office/powerpoint/2010/main" val="3926963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EAA8BA6-AA50-441A-8D2A-3449775A5344}" type="slidenum">
              <a:rPr lang="en-GB" smtClean="0"/>
              <a:pPr>
                <a:defRPr/>
              </a:pPr>
              <a:t>19</a:t>
            </a:fld>
            <a:endParaRPr lang="en-GB" smtClean="0"/>
          </a:p>
        </p:txBody>
      </p:sp>
    </p:spTree>
    <p:extLst>
      <p:ext uri="{BB962C8B-B14F-4D97-AF65-F5344CB8AC3E}">
        <p14:creationId xmlns:p14="http://schemas.microsoft.com/office/powerpoint/2010/main" val="2849521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b="0" dirty="0" smtClean="0"/>
              <a:t>As we consider later, factoring relevant sustainability issues into the financial considerations (and Whole Life Cost analysis), such as energy in use costs – so bidders can be asked to specify costs over a period of time, upfront costs plus usage costs which can be compared. </a:t>
            </a:r>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589A654-1D83-421C-A33B-00054EA0F062}" type="slidenum">
              <a:rPr lang="en-GB" smtClean="0"/>
              <a:pPr>
                <a:defRPr/>
              </a:pPr>
              <a:t>21</a:t>
            </a:fld>
            <a:endParaRPr lang="en-GB" smtClean="0"/>
          </a:p>
        </p:txBody>
      </p:sp>
    </p:spTree>
    <p:extLst>
      <p:ext uri="{BB962C8B-B14F-4D97-AF65-F5344CB8AC3E}">
        <p14:creationId xmlns:p14="http://schemas.microsoft.com/office/powerpoint/2010/main" val="2866839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en-GB" dirty="0" smtClean="0"/>
              <a:t>The main points to emphasise are that environmental characteristics in particular are clearly identified as a legitimate element within award criteria.  Note that this helps to confirm also that sustainability is part of good procurement practice.  </a:t>
            </a:r>
          </a:p>
          <a:p>
            <a:pPr algn="just" eaLnBrk="1" hangingPunct="1">
              <a:spcBef>
                <a:spcPct val="0"/>
              </a:spcBef>
            </a:pPr>
            <a:endParaRPr lang="en-GB" dirty="0" smtClean="0"/>
          </a:p>
        </p:txBody>
      </p:sp>
      <p:sp>
        <p:nvSpPr>
          <p:cNvPr id="9830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C8B7A72F-4E4E-4B1C-9FE6-0FC3C9BC5B2B}" type="slidenum">
              <a:rPr lang="en-GB" smtClean="0"/>
              <a:pPr eaLnBrk="1" hangingPunct="1">
                <a:defRPr/>
              </a:pPr>
              <a:t>22</a:t>
            </a:fld>
            <a:endParaRPr lang="en-GB" smtClean="0"/>
          </a:p>
        </p:txBody>
      </p:sp>
    </p:spTree>
    <p:extLst>
      <p:ext uri="{BB962C8B-B14F-4D97-AF65-F5344CB8AC3E}">
        <p14:creationId xmlns:p14="http://schemas.microsoft.com/office/powerpoint/2010/main" val="2324801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b="1" dirty="0" smtClean="0"/>
          </a:p>
        </p:txBody>
      </p:sp>
      <p:sp>
        <p:nvSpPr>
          <p:cNvPr id="1095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B3BCAB-4BC7-4C9E-B7AE-0BCA4B4E8057}" type="slidenum">
              <a:rPr lang="en-GB">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2210022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z="1000" smtClean="0"/>
              <a:t>Explain that sustainability needs to be embedded and is not a bolt-on but part of good procurement.</a:t>
            </a:r>
          </a:p>
          <a:p>
            <a:pPr eaLnBrk="1" hangingPunct="1">
              <a:spcBef>
                <a:spcPct val="0"/>
              </a:spcBef>
            </a:pPr>
            <a:endParaRPr lang="en-GB" sz="1000" b="1" smtClean="0"/>
          </a:p>
          <a:p>
            <a:pPr eaLnBrk="1" hangingPunct="1">
              <a:spcBef>
                <a:spcPct val="0"/>
              </a:spcBef>
            </a:pPr>
            <a:r>
              <a:rPr lang="en-GB" sz="1000" smtClean="0"/>
              <a:t>This slide illustrates that the course continually relates to the ‘procurement cycle’ and its key stages – BUT particularly emphasises that Stakeholder and Supplier Engagement is a major consideration at every stage of that cycle and this will be referred to throughout the course.</a:t>
            </a:r>
            <a:endParaRPr lang="en-GB" sz="1000" i="1" smtClean="0"/>
          </a:p>
          <a:p>
            <a:pPr eaLnBrk="1" hangingPunct="1">
              <a:lnSpc>
                <a:spcPct val="80000"/>
              </a:lnSpc>
              <a:spcBef>
                <a:spcPct val="0"/>
              </a:spcBef>
            </a:pPr>
            <a:r>
              <a:rPr lang="en-GB" sz="1000" i="1" smtClean="0"/>
              <a:t>Stakeholder  and Supplier engagement in developing SPP approach includes:</a:t>
            </a:r>
            <a:endParaRPr lang="en-GB" sz="1000" smtClean="0"/>
          </a:p>
          <a:p>
            <a:pPr eaLnBrk="1" hangingPunct="1">
              <a:spcBef>
                <a:spcPct val="0"/>
              </a:spcBef>
            </a:pPr>
            <a:r>
              <a:rPr lang="en-GB" sz="1000" smtClean="0"/>
              <a:t>Developing approach to SPP</a:t>
            </a:r>
          </a:p>
          <a:p>
            <a:pPr eaLnBrk="1" hangingPunct="1">
              <a:spcBef>
                <a:spcPct val="0"/>
              </a:spcBef>
            </a:pPr>
            <a:r>
              <a:rPr lang="en-GB" sz="1000" smtClean="0"/>
              <a:t>Why, Who, How; Risks, barriers &amp; challenges; </a:t>
            </a:r>
          </a:p>
          <a:p>
            <a:pPr eaLnBrk="1" hangingPunct="1">
              <a:spcBef>
                <a:spcPct val="0"/>
              </a:spcBef>
            </a:pPr>
            <a:r>
              <a:rPr lang="en-GB" sz="1000" smtClean="0"/>
              <a:t>Stakeholders as part of the delivery process</a:t>
            </a:r>
          </a:p>
          <a:p>
            <a:pPr eaLnBrk="1" hangingPunct="1">
              <a:spcBef>
                <a:spcPct val="0"/>
              </a:spcBef>
            </a:pPr>
            <a:r>
              <a:rPr lang="en-GB" sz="1000" smtClean="0"/>
              <a:t>Innovation; leadership; consultation; identifying common priorities; shared learning; </a:t>
            </a:r>
          </a:p>
          <a:p>
            <a:pPr eaLnBrk="1" hangingPunct="1">
              <a:spcBef>
                <a:spcPct val="0"/>
              </a:spcBef>
            </a:pPr>
            <a:r>
              <a:rPr lang="en-GB" sz="1000" smtClean="0"/>
              <a:t>Certification, accreditation and standards; legal considerations;</a:t>
            </a:r>
          </a:p>
          <a:p>
            <a:pPr eaLnBrk="1" hangingPunct="1">
              <a:spcBef>
                <a:spcPct val="0"/>
              </a:spcBef>
            </a:pPr>
            <a:r>
              <a:rPr lang="en-GB" sz="1000" smtClean="0"/>
              <a:t>Types of engagement</a:t>
            </a:r>
          </a:p>
          <a:p>
            <a:pPr eaLnBrk="1" hangingPunct="1">
              <a:spcBef>
                <a:spcPct val="0"/>
              </a:spcBef>
            </a:pPr>
            <a:r>
              <a:rPr lang="en-GB" sz="1000" smtClean="0"/>
              <a:t>Benefits of co-operating on promotion</a:t>
            </a:r>
            <a:r>
              <a:rPr lang="en-GB" sz="1000" b="1" smtClean="0"/>
              <a:t> </a:t>
            </a:r>
            <a:r>
              <a:rPr lang="en-GB" sz="1000" smtClean="0"/>
              <a:t>of SPP</a:t>
            </a:r>
          </a:p>
          <a:p>
            <a:pPr eaLnBrk="1" hangingPunct="1">
              <a:spcBef>
                <a:spcPct val="0"/>
              </a:spcBef>
            </a:pPr>
            <a:r>
              <a:rPr lang="en-GB" sz="1000" smtClean="0"/>
              <a:t>Risks of not</a:t>
            </a:r>
            <a:r>
              <a:rPr lang="en-GB" sz="1000" b="1" smtClean="0"/>
              <a:t> </a:t>
            </a:r>
            <a:r>
              <a:rPr lang="en-GB" sz="1000" smtClean="0"/>
              <a:t>co-operating and working together:</a:t>
            </a:r>
          </a:p>
          <a:p>
            <a:pPr eaLnBrk="1" hangingPunct="1">
              <a:spcBef>
                <a:spcPct val="0"/>
              </a:spcBef>
            </a:pPr>
            <a:r>
              <a:rPr lang="en-GB" sz="1000" smtClean="0"/>
              <a:t>Stimulating new product development</a:t>
            </a:r>
          </a:p>
          <a:p>
            <a:pPr eaLnBrk="1" hangingPunct="1">
              <a:spcBef>
                <a:spcPct val="0"/>
              </a:spcBef>
            </a:pPr>
            <a:r>
              <a:rPr lang="en-GB" sz="1000" smtClean="0"/>
              <a:t>Risks, barriers and challenges; legal considerations; Pre-Procurement</a:t>
            </a:r>
          </a:p>
        </p:txBody>
      </p:sp>
      <p:sp>
        <p:nvSpPr>
          <p:cNvPr id="1443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8ABD03-329F-4CF5-8DA6-47EFBA7CB78C}" type="slidenum">
              <a:rPr lang="en-GB"/>
              <a:pPr eaLnBrk="1" hangingPunct="1"/>
              <a:t>3</a:t>
            </a:fld>
            <a:endParaRPr lang="en-GB"/>
          </a:p>
        </p:txBody>
      </p:sp>
    </p:spTree>
    <p:extLst>
      <p:ext uri="{BB962C8B-B14F-4D97-AF65-F5344CB8AC3E}">
        <p14:creationId xmlns:p14="http://schemas.microsoft.com/office/powerpoint/2010/main" val="2528757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dirty="0" smtClean="0"/>
          </a:p>
        </p:txBody>
      </p:sp>
      <p:sp>
        <p:nvSpPr>
          <p:cNvPr id="166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FB409E-DECD-440E-8022-B9CAA150308B}" type="slidenum">
              <a:rPr lang="en-GB"/>
              <a:pPr eaLnBrk="1" hangingPunct="1"/>
              <a:t>24</a:t>
            </a:fld>
            <a:endParaRPr lang="en-GB"/>
          </a:p>
        </p:txBody>
      </p:sp>
    </p:spTree>
    <p:extLst>
      <p:ext uri="{BB962C8B-B14F-4D97-AF65-F5344CB8AC3E}">
        <p14:creationId xmlns:p14="http://schemas.microsoft.com/office/powerpoint/2010/main" val="212990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r>
              <a:rPr lang="en-GB" dirty="0" smtClean="0"/>
              <a:t>There is often more scope than is immediately obvious to include sustainability considerations – see the packaging requirements in this example.  Must be proportionate and relevant.</a:t>
            </a:r>
          </a:p>
          <a:p>
            <a:pPr algn="just" eaLnBrk="1" hangingPunct="1">
              <a:spcBef>
                <a:spcPct val="0"/>
              </a:spcBef>
            </a:pPr>
            <a:endParaRPr lang="en-GB" dirty="0" smtClean="0"/>
          </a:p>
          <a:p>
            <a:pPr lvl="1" algn="just" eaLnBrk="1" hangingPunct="1">
              <a:spcBef>
                <a:spcPct val="0"/>
              </a:spcBef>
              <a:buFontTx/>
              <a:buChar char="•"/>
            </a:pPr>
            <a:r>
              <a:rPr lang="en-GB" dirty="0" smtClean="0"/>
              <a:t>These are already set in Specification stage.</a:t>
            </a:r>
          </a:p>
          <a:p>
            <a:pPr lvl="1" algn="just" eaLnBrk="1" hangingPunct="1">
              <a:spcBef>
                <a:spcPct val="0"/>
              </a:spcBef>
              <a:buFontTx/>
              <a:buChar char="•"/>
            </a:pPr>
            <a:r>
              <a:rPr lang="en-GB" dirty="0" smtClean="0"/>
              <a:t>Discuss what an appropriate contract requirement would be.</a:t>
            </a:r>
          </a:p>
          <a:p>
            <a:pPr algn="just" eaLnBrk="1" hangingPunct="1">
              <a:spcBef>
                <a:spcPct val="0"/>
              </a:spcBef>
            </a:pPr>
            <a:endParaRPr lang="en-GB" dirty="0" smtClean="0"/>
          </a:p>
          <a:p>
            <a:pPr algn="just" eaLnBrk="1" hangingPunct="1">
              <a:spcBef>
                <a:spcPct val="0"/>
              </a:spcBef>
            </a:pPr>
            <a:endParaRPr lang="en-GB" dirty="0" smtClean="0"/>
          </a:p>
        </p:txBody>
      </p:sp>
      <p:sp>
        <p:nvSpPr>
          <p:cNvPr id="11469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4EA7856-DB84-4F9D-9023-D2E051FD4323}" type="slidenum">
              <a:rPr lang="en-GB" smtClean="0"/>
              <a:pPr eaLnBrk="1" hangingPunct="1">
                <a:defRPr/>
              </a:pPr>
              <a:t>26</a:t>
            </a:fld>
            <a:endParaRPr lang="en-GB" smtClean="0"/>
          </a:p>
        </p:txBody>
      </p:sp>
    </p:spTree>
    <p:extLst>
      <p:ext uri="{BB962C8B-B14F-4D97-AF65-F5344CB8AC3E}">
        <p14:creationId xmlns:p14="http://schemas.microsoft.com/office/powerpoint/2010/main" val="1665200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AFDB33E-9258-49E4-AB62-5E4896C8FCED}" type="slidenum">
              <a:rPr lang="en-GB" smtClean="0">
                <a:solidFill>
                  <a:srgbClr val="000000"/>
                </a:solidFill>
              </a:rPr>
              <a:pPr>
                <a:defRPr/>
              </a:pPr>
              <a:t>27</a:t>
            </a:fld>
            <a:endParaRPr lang="en-GB" smtClean="0">
              <a:solidFill>
                <a:srgbClr val="000000"/>
              </a:solidFill>
            </a:endParaRPr>
          </a:p>
        </p:txBody>
      </p:sp>
    </p:spTree>
    <p:extLst>
      <p:ext uri="{BB962C8B-B14F-4D97-AF65-F5344CB8AC3E}">
        <p14:creationId xmlns:p14="http://schemas.microsoft.com/office/powerpoint/2010/main" val="3419493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en-GB" dirty="0" smtClean="0"/>
          </a:p>
        </p:txBody>
      </p:sp>
      <p:sp>
        <p:nvSpPr>
          <p:cNvPr id="1280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D11822D8-F4BB-43A3-A5CD-C2F3431ADBCE}" type="slidenum">
              <a:rPr lang="en-GB" smtClean="0"/>
              <a:pPr eaLnBrk="1" hangingPunct="1">
                <a:defRPr/>
              </a:pPr>
              <a:t>28</a:t>
            </a:fld>
            <a:endParaRPr lang="en-GB" smtClean="0"/>
          </a:p>
        </p:txBody>
      </p:sp>
    </p:spTree>
    <p:extLst>
      <p:ext uri="{BB962C8B-B14F-4D97-AF65-F5344CB8AC3E}">
        <p14:creationId xmlns:p14="http://schemas.microsoft.com/office/powerpoint/2010/main" val="3480170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z="1100" dirty="0" smtClean="0">
                <a:latin typeface="Arial" pitchFamily="34" charset="0"/>
              </a:rPr>
              <a:t>This slide is used throughout the Modules to highlight where risk can best be managed.  </a:t>
            </a:r>
          </a:p>
          <a:p>
            <a:pPr eaLnBrk="1" hangingPunct="1"/>
            <a:r>
              <a:rPr lang="en-GB" sz="1100" dirty="0" smtClean="0">
                <a:latin typeface="Arial" pitchFamily="34" charset="0"/>
              </a:rPr>
              <a:t>The first step is to re-think the need to purchase.  (Later slides address subsequent stages).</a:t>
            </a:r>
          </a:p>
          <a:p>
            <a:pPr eaLnBrk="1" hangingPunct="1"/>
            <a:endParaRPr lang="en-GB" sz="1100" dirty="0" smtClean="0">
              <a:latin typeface="Arial" pitchFamily="34" charset="0"/>
            </a:endParaRPr>
          </a:p>
          <a:p>
            <a:pPr eaLnBrk="1" hangingPunct="1"/>
            <a:endParaRPr lang="en-GB" sz="1100" dirty="0" smtClean="0">
              <a:latin typeface="Arial" pitchFamily="34" charset="0"/>
            </a:endParaRPr>
          </a:p>
          <a:p>
            <a:pPr eaLnBrk="1" hangingPunct="1"/>
            <a:r>
              <a:rPr lang="en-GB" sz="1100" b="1" u="sng" dirty="0" smtClean="0">
                <a:latin typeface="Arial" pitchFamily="34" charset="0"/>
              </a:rPr>
              <a:t>Risks that can’t be managed through procurement: </a:t>
            </a:r>
            <a:r>
              <a:rPr lang="en-GB" sz="1100" dirty="0" smtClean="0">
                <a:latin typeface="Arial" pitchFamily="34" charset="0"/>
              </a:rPr>
              <a:t>the identification of risks may reveal some risks that arise from the way the organisation operates.  So these risks are best managed through, for example, changes in organisational policies or ‘rules’.  For example, changes in organisational policy on home-working will affect the need for office equipment, ICT, furniture and consumables.</a:t>
            </a:r>
            <a:endParaRPr lang="en-GB" sz="1100" dirty="0" smtClean="0"/>
          </a:p>
        </p:txBody>
      </p:sp>
      <p:sp>
        <p:nvSpPr>
          <p:cNvPr id="4" name="Slide Number Placeholder 3"/>
          <p:cNvSpPr>
            <a:spLocks noGrp="1"/>
          </p:cNvSpPr>
          <p:nvPr>
            <p:ph type="sldNum" sz="quarter" idx="5"/>
          </p:nvPr>
        </p:nvSpPr>
        <p:spPr/>
        <p:txBody>
          <a:bodyPr/>
          <a:lstStyle/>
          <a:p>
            <a:pPr>
              <a:defRPr/>
            </a:pPr>
            <a:fld id="{C9F3962E-53F9-4450-B109-B29561357710}" type="slidenum">
              <a:rPr lang="en-GB" smtClean="0"/>
              <a:pPr>
                <a:defRPr/>
              </a:pPr>
              <a:t>4</a:t>
            </a:fld>
            <a:endParaRPr lang="en-GB"/>
          </a:p>
        </p:txBody>
      </p:sp>
    </p:spTree>
    <p:extLst>
      <p:ext uri="{BB962C8B-B14F-4D97-AF65-F5344CB8AC3E}">
        <p14:creationId xmlns:p14="http://schemas.microsoft.com/office/powerpoint/2010/main" val="234942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28F98DA5-AD9D-4B1D-B0DC-11C96F628662}" type="slidenum">
              <a:rPr lang="en-GB" smtClean="0"/>
              <a:pPr/>
              <a:t>5</a:t>
            </a:fld>
            <a:endParaRPr lang="en-GB"/>
          </a:p>
        </p:txBody>
      </p:sp>
    </p:spTree>
    <p:extLst>
      <p:ext uri="{BB962C8B-B14F-4D97-AF65-F5344CB8AC3E}">
        <p14:creationId xmlns:p14="http://schemas.microsoft.com/office/powerpoint/2010/main" val="179551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dirty="0" smtClean="0"/>
          </a:p>
        </p:txBody>
      </p:sp>
      <p:sp>
        <p:nvSpPr>
          <p:cNvPr id="4" name="Slide Number Placeholder 3"/>
          <p:cNvSpPr>
            <a:spLocks noGrp="1"/>
          </p:cNvSpPr>
          <p:nvPr>
            <p:ph type="sldNum" sz="quarter" idx="10"/>
          </p:nvPr>
        </p:nvSpPr>
        <p:spPr/>
        <p:txBody>
          <a:bodyPr/>
          <a:lstStyle/>
          <a:p>
            <a:fld id="{28F98DA5-AD9D-4B1D-B0DC-11C96F628662}" type="slidenum">
              <a:rPr lang="en-GB" smtClean="0"/>
              <a:pPr/>
              <a:t>6</a:t>
            </a:fld>
            <a:endParaRPr lang="en-GB"/>
          </a:p>
        </p:txBody>
      </p:sp>
    </p:spTree>
    <p:extLst>
      <p:ext uri="{BB962C8B-B14F-4D97-AF65-F5344CB8AC3E}">
        <p14:creationId xmlns:p14="http://schemas.microsoft.com/office/powerpoint/2010/main" val="2238191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454025"/>
            <a:ext cx="3832225" cy="2874963"/>
          </a:xfrm>
        </p:spPr>
      </p:sp>
      <p:sp>
        <p:nvSpPr>
          <p:cNvPr id="3" name="Notes Placeholder 2"/>
          <p:cNvSpPr>
            <a:spLocks noGrp="1"/>
          </p:cNvSpPr>
          <p:nvPr>
            <p:ph type="body" idx="1"/>
          </p:nvPr>
        </p:nvSpPr>
        <p:spPr/>
        <p:txBody>
          <a:bodyPr/>
          <a:lstStyle/>
          <a:p>
            <a:r>
              <a:rPr lang="en-GB" dirty="0" smtClean="0"/>
              <a:t>After attending Marrakech</a:t>
            </a:r>
            <a:r>
              <a:rPr lang="en-GB" baseline="0" dirty="0" smtClean="0"/>
              <a:t> Approach to SP in Scotland, Perth and Kinross Council applied the principles of procurement hierarchy to their procurement of furniture.</a:t>
            </a:r>
          </a:p>
          <a:p>
            <a:endParaRPr lang="en-GB" baseline="0" dirty="0" smtClean="0"/>
          </a:p>
          <a:p>
            <a:r>
              <a:rPr lang="en-GB" baseline="0" dirty="0" smtClean="0"/>
              <a:t>Resulting in considerable reduction on expenditure on furniture year on year from almost £300k to just 10% of this figure over a four year period.</a:t>
            </a:r>
          </a:p>
          <a:p>
            <a:endParaRPr lang="en-GB" baseline="0" dirty="0" smtClean="0"/>
          </a:p>
          <a:p>
            <a:r>
              <a:rPr lang="en-GB" baseline="0" dirty="0" smtClean="0"/>
              <a:t>Also mention that furniture remodelling is gaining market share / popularity as organisations take existing furniture and either refurbish them (cleaning, repair) or remodel them, a good example of this is where office space is to be populated by more staff, perhaps as a result of estate rationalisation, and the current desks are too large, they can be cut down to provide smaller work stations and therefore fit more desks per </a:t>
            </a:r>
            <a:r>
              <a:rPr lang="en-GB" baseline="0" dirty="0" err="1" smtClean="0"/>
              <a:t>sq</a:t>
            </a:r>
            <a:r>
              <a:rPr lang="en-GB" baseline="0" dirty="0" smtClean="0"/>
              <a:t> </a:t>
            </a:r>
            <a:r>
              <a:rPr lang="en-GB" baseline="0" dirty="0" err="1" smtClean="0"/>
              <a:t>ft</a:t>
            </a:r>
            <a:r>
              <a:rPr lang="en-GB" baseline="0" dirty="0" smtClean="0"/>
              <a:t> than previously possible.  Premier sustain offer this service as well as many others.</a:t>
            </a:r>
          </a:p>
          <a:p>
            <a:endParaRPr lang="en-GB" baseline="0" dirty="0" smtClean="0"/>
          </a:p>
          <a:p>
            <a:r>
              <a:rPr lang="en-GB" baseline="0" dirty="0" smtClean="0"/>
              <a:t>If purchasing new furniture, consider whether re-modelling may be required in the future and procure with this in mind.</a:t>
            </a:r>
            <a:endParaRPr lang="en-GB" dirty="0"/>
          </a:p>
        </p:txBody>
      </p:sp>
      <p:sp>
        <p:nvSpPr>
          <p:cNvPr id="4" name="Slide Number Placeholder 3"/>
          <p:cNvSpPr>
            <a:spLocks noGrp="1"/>
          </p:cNvSpPr>
          <p:nvPr>
            <p:ph type="sldNum" sz="quarter" idx="10"/>
          </p:nvPr>
        </p:nvSpPr>
        <p:spPr/>
        <p:txBody>
          <a:bodyPr/>
          <a:lstStyle/>
          <a:p>
            <a:fld id="{8DF43313-2809-44B9-B8C2-017BAC8DC1F7}"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675791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noFill/>
          <a:ln>
            <a:solidFill>
              <a:srgbClr val="000000"/>
            </a:solidFill>
            <a:miter lim="800000"/>
            <a:headEnd/>
            <a:tailEnd/>
          </a:ln>
        </p:spPr>
      </p:sp>
      <p:sp>
        <p:nvSpPr>
          <p:cNvPr id="183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endParaRPr lang="en-GB" sz="1000" dirty="0" smtClean="0"/>
          </a:p>
        </p:txBody>
      </p:sp>
      <p:sp>
        <p:nvSpPr>
          <p:cNvPr id="183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6EAEB9-408B-47F4-863F-E67B2574CCB5}" type="slidenum">
              <a:rPr lang="en-GB" smtClean="0"/>
              <a:pPr/>
              <a:t>8</a:t>
            </a:fld>
            <a:endParaRPr lang="en-GB" smtClean="0"/>
          </a:p>
        </p:txBody>
      </p:sp>
    </p:spTree>
    <p:extLst>
      <p:ext uri="{BB962C8B-B14F-4D97-AF65-F5344CB8AC3E}">
        <p14:creationId xmlns:p14="http://schemas.microsoft.com/office/powerpoint/2010/main" val="1004380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algn="just" eaLnBrk="1" hangingPunct="1">
              <a:defRPr/>
            </a:pPr>
            <a:endParaRPr lang="en-GB" b="0" dirty="0"/>
          </a:p>
        </p:txBody>
      </p:sp>
      <p:sp>
        <p:nvSpPr>
          <p:cNvPr id="1566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0DD6A55-19F9-4704-8A9B-8AEC3A8301F9}" type="slidenum">
              <a:rPr lang="en-GB" smtClean="0"/>
              <a:pPr eaLnBrk="1" hangingPunct="1">
                <a:defRPr/>
              </a:pPr>
              <a:t>9</a:t>
            </a:fld>
            <a:endParaRPr lang="en-GB" smtClean="0"/>
          </a:p>
        </p:txBody>
      </p:sp>
    </p:spTree>
    <p:extLst>
      <p:ext uri="{BB962C8B-B14F-4D97-AF65-F5344CB8AC3E}">
        <p14:creationId xmlns:p14="http://schemas.microsoft.com/office/powerpoint/2010/main" val="241564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CD81B67-9239-4C6C-8124-5A44D40AA00A}" type="slidenum">
              <a:rPr lang="en-GB" smtClean="0"/>
              <a:pPr>
                <a:defRPr/>
              </a:pPr>
              <a:t>10</a:t>
            </a:fld>
            <a:endParaRPr lang="en-GB" dirty="0"/>
          </a:p>
        </p:txBody>
      </p:sp>
    </p:spTree>
    <p:extLst>
      <p:ext uri="{BB962C8B-B14F-4D97-AF65-F5344CB8AC3E}">
        <p14:creationId xmlns:p14="http://schemas.microsoft.com/office/powerpoint/2010/main" val="2330262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lgn="r" fontAlgn="auto">
              <a:spcBef>
                <a:spcPts val="0"/>
              </a:spcBef>
              <a:spcAft>
                <a:spcPts val="0"/>
              </a:spcAft>
              <a:defRPr sz="1200">
                <a:solidFill>
                  <a:schemeClr val="accent3">
                    <a:lumMod val="50000"/>
                  </a:schemeClr>
                </a:solidFill>
                <a:latin typeface="+mn-lt"/>
              </a:defRPr>
            </a:lvl1pPr>
          </a:lstStyle>
          <a:p>
            <a:pPr>
              <a:defRPr/>
            </a:pPr>
            <a:fld id="{9E279655-6579-4018-B984-01F5D989F8BA}" type="slidenum">
              <a:rPr lang="en-GB"/>
              <a:pPr>
                <a:defRPr/>
              </a:pPr>
              <a:t>‹#›</a:t>
            </a:fld>
            <a:endParaRPr lang="en-GB" dirty="0"/>
          </a:p>
        </p:txBody>
      </p:sp>
      <p:pic>
        <p:nvPicPr>
          <p:cNvPr id="3" name="Picture 3" descr="spl_logo"/>
          <p:cNvPicPr>
            <a:picLocks noChangeAspect="1" noChangeArrowheads="1"/>
          </p:cNvPicPr>
          <p:nvPr userDrawn="1"/>
        </p:nvPicPr>
        <p:blipFill>
          <a:blip r:embed="rId3" cstate="print"/>
          <a:srcRect/>
          <a:stretch>
            <a:fillRect/>
          </a:stretch>
        </p:blipFill>
        <p:spPr bwMode="auto">
          <a:xfrm>
            <a:off x="7668344" y="0"/>
            <a:ext cx="1475656" cy="553081"/>
          </a:xfrm>
          <a:prstGeom prst="rect">
            <a:avLst/>
          </a:prstGeom>
          <a:noFill/>
          <a:ln w="9525" algn="in">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fld id="{55DD28B2-CEDC-4D5C-8300-B81FAC2AB63B}" type="slidenum">
              <a:rPr lang="en-GB"/>
              <a:pPr/>
              <a:t>‹#›</a:t>
            </a:fld>
            <a:endParaRPr lang="en-GB"/>
          </a:p>
        </p:txBody>
      </p:sp>
    </p:spTree>
    <p:extLst>
      <p:ext uri="{BB962C8B-B14F-4D97-AF65-F5344CB8AC3E}">
        <p14:creationId xmlns:p14="http://schemas.microsoft.com/office/powerpoint/2010/main" val="3863668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2" name="Line 10"/>
          <p:cNvSpPr>
            <a:spLocks noChangeShapeType="1"/>
          </p:cNvSpPr>
          <p:nvPr/>
        </p:nvSpPr>
        <p:spPr bwMode="auto">
          <a:xfrm>
            <a:off x="323850" y="1124744"/>
            <a:ext cx="8496299"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dirty="0">
              <a:solidFill>
                <a:srgbClr val="0F2C5C"/>
              </a:solidFill>
              <a:latin typeface="Tahoma"/>
            </a:endParaRPr>
          </a:p>
        </p:txBody>
      </p:sp>
      <p:pic>
        <p:nvPicPr>
          <p:cNvPr id="5" name="Picture 3"/>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323850" y="0"/>
            <a:ext cx="1744101" cy="79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09761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23850" y="1179512"/>
            <a:ext cx="8496300" cy="5417840"/>
          </a:xfrm>
          <a:prstGeom prst="rect">
            <a:avLst/>
          </a:prstGeom>
        </p:spPr>
        <p:txBody>
          <a:bodyPr>
            <a:normAutofit/>
          </a:bodyPr>
          <a:lstStyle>
            <a:lvl1pPr>
              <a:defRPr sz="2000"/>
            </a:lvl1pPr>
            <a:lvl2pPr>
              <a:defRPr sz="20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86188835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666102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60388" y="2159000"/>
            <a:ext cx="4114800" cy="44989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27588" y="2159000"/>
            <a:ext cx="4116387" cy="44989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39973501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390" y="223156"/>
            <a:ext cx="8229600" cy="7425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984471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3730908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2003941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8313" y="1474788"/>
            <a:ext cx="8207375" cy="5334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68313" y="2170113"/>
            <a:ext cx="8207375" cy="4498975"/>
          </a:xfrm>
        </p:spPr>
        <p:txBody>
          <a:bodyPr/>
          <a:lstStyle/>
          <a:p>
            <a:endParaRPr lang="en-GB"/>
          </a:p>
        </p:txBody>
      </p:sp>
      <p:sp>
        <p:nvSpPr>
          <p:cNvPr id="4" name="Footer Placeholder 3"/>
          <p:cNvSpPr>
            <a:spLocks noGrp="1"/>
          </p:cNvSpPr>
          <p:nvPr>
            <p:ph type="ftr" sz="quarter" idx="10"/>
          </p:nvPr>
        </p:nvSpPr>
        <p:spPr>
          <a:xfrm>
            <a:off x="4572000" y="838200"/>
            <a:ext cx="4064000" cy="228600"/>
          </a:xfrm>
        </p:spPr>
        <p:txBody>
          <a:bodyPr/>
          <a:lstStyle>
            <a:lvl1pPr>
              <a:defRPr/>
            </a:lvl1pPr>
          </a:lstStyle>
          <a:p>
            <a:endParaRPr lang="en-US" altLang="en-US"/>
          </a:p>
        </p:txBody>
      </p:sp>
    </p:spTree>
    <p:extLst>
      <p:ext uri="{BB962C8B-B14F-4D97-AF65-F5344CB8AC3E}">
        <p14:creationId xmlns:p14="http://schemas.microsoft.com/office/powerpoint/2010/main" val="2268062213"/>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dirty="0" smtClean="0"/>
              <a:t>Click to edit Master title style</a:t>
            </a:r>
            <a:endParaRPr lang="fr-CA"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fr-CA" dirty="0"/>
          </a:p>
        </p:txBody>
      </p:sp>
      <p:sp>
        <p:nvSpPr>
          <p:cNvPr id="4" name="Espace réservé du numéro de diapositive 5"/>
          <p:cNvSpPr>
            <a:spLocks noGrp="1"/>
          </p:cNvSpPr>
          <p:nvPr>
            <p:ph type="sldNum" sz="quarter" idx="10"/>
          </p:nvPr>
        </p:nvSpPr>
        <p:spPr/>
        <p:txBody>
          <a:bodyPr/>
          <a:lstStyle>
            <a:lvl1pPr>
              <a:defRPr/>
            </a:lvl1pPr>
          </a:lstStyle>
          <a:p>
            <a:pPr>
              <a:defRPr/>
            </a:pPr>
            <a:fld id="{CB2FDE33-D307-4560-99A0-9A598D8C2D65}" type="slidenum">
              <a:rPr lang="fr-CA"/>
              <a:pPr>
                <a:defRPr/>
              </a:pPr>
              <a:t>‹#›</a:t>
            </a:fld>
            <a:endParaRPr lang="fr-CA" dirty="0"/>
          </a:p>
        </p:txBody>
      </p:sp>
      <p:pic>
        <p:nvPicPr>
          <p:cNvPr id="5" name="Picture 3" descr="spl_logo"/>
          <p:cNvPicPr>
            <a:picLocks noChangeAspect="1" noChangeArrowheads="1"/>
          </p:cNvPicPr>
          <p:nvPr userDrawn="1"/>
        </p:nvPicPr>
        <p:blipFill>
          <a:blip r:embed="rId2" cstate="print"/>
          <a:srcRect/>
          <a:stretch>
            <a:fillRect/>
          </a:stretch>
        </p:blipFill>
        <p:spPr bwMode="auto">
          <a:xfrm>
            <a:off x="7772400" y="0"/>
            <a:ext cx="1336987" cy="501107"/>
          </a:xfrm>
          <a:prstGeom prst="rect">
            <a:avLst/>
          </a:prstGeom>
          <a:noFill/>
          <a:ln w="9525" algn="in">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Espace réservé du numéro de diapositive 5"/>
          <p:cNvSpPr txBox="1">
            <a:spLocks/>
          </p:cNvSpPr>
          <p:nvPr userDrawn="1"/>
        </p:nvSpPr>
        <p:spPr>
          <a:xfrm>
            <a:off x="8450263" y="6492875"/>
            <a:ext cx="693737" cy="365125"/>
          </a:xfrm>
          <a:prstGeom prst="rect">
            <a:avLst/>
          </a:prstGeom>
        </p:spPr>
        <p:txBody>
          <a:bodyPr anchor="ctr"/>
          <a:lstStyle>
            <a:lvl1pPr algn="r" fontAlgn="auto">
              <a:spcBef>
                <a:spcPts val="0"/>
              </a:spcBef>
              <a:spcAft>
                <a:spcPts val="0"/>
              </a:spcAft>
              <a:defRPr sz="1200">
                <a:solidFill>
                  <a:schemeClr val="accent3">
                    <a:lumMod val="50000"/>
                  </a:schemeClr>
                </a:solidFill>
                <a:latin typeface="+mn-lt"/>
              </a:defRPr>
            </a:lvl1pPr>
          </a:lstStyle>
          <a:p>
            <a:pPr>
              <a:defRPr/>
            </a:pPr>
            <a:fld id="{A2F37E03-8D38-4187-B312-3A9646269F98}" type="slidenum">
              <a:rPr lang="en-GB" smtClean="0">
                <a:cs typeface="+mn-cs"/>
              </a:rPr>
              <a:pPr>
                <a:defRPr/>
              </a:pPr>
              <a:t>‹#›</a:t>
            </a:fld>
            <a:endParaRPr lang="en-GB" dirty="0">
              <a:cs typeface="+mn-cs"/>
            </a:endParaRPr>
          </a:p>
        </p:txBody>
      </p:sp>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pic>
        <p:nvPicPr>
          <p:cNvPr id="6" name="Picture 3" descr="spl_logo"/>
          <p:cNvPicPr>
            <a:picLocks noChangeAspect="1" noChangeArrowheads="1"/>
          </p:cNvPicPr>
          <p:nvPr userDrawn="1"/>
        </p:nvPicPr>
        <p:blipFill>
          <a:blip r:embed="rId2" cstate="print"/>
          <a:srcRect/>
          <a:stretch>
            <a:fillRect/>
          </a:stretch>
        </p:blipFill>
        <p:spPr bwMode="auto">
          <a:xfrm>
            <a:off x="7872208" y="0"/>
            <a:ext cx="1271792" cy="476672"/>
          </a:xfrm>
          <a:prstGeom prst="rect">
            <a:avLst/>
          </a:prstGeom>
          <a:noFill/>
          <a:ln w="9525" algn="in">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u numéro de diapositive 5"/>
          <p:cNvSpPr>
            <a:spLocks noGrp="1"/>
          </p:cNvSpPr>
          <p:nvPr>
            <p:ph type="sldNum" sz="quarter" idx="10"/>
          </p:nvPr>
        </p:nvSpPr>
        <p:spPr/>
        <p:txBody>
          <a:bodyPr/>
          <a:lstStyle>
            <a:lvl1pPr>
              <a:defRPr/>
            </a:lvl1pPr>
          </a:lstStyle>
          <a:p>
            <a:pPr>
              <a:defRPr/>
            </a:pPr>
            <a:fld id="{2682A16A-90DC-4483-B9E1-3B416549FC81}" type="slidenum">
              <a:rPr lang="en-GB"/>
              <a:pPr>
                <a:defRPr/>
              </a:pPr>
              <a:t>‹#›</a:t>
            </a:fld>
            <a:endParaRPr lang="en-GB" dirty="0"/>
          </a:p>
        </p:txBody>
      </p:sp>
      <p:pic>
        <p:nvPicPr>
          <p:cNvPr id="5" name="Picture 3" descr="spl_logo"/>
          <p:cNvPicPr>
            <a:picLocks noChangeAspect="1" noChangeArrowheads="1"/>
          </p:cNvPicPr>
          <p:nvPr userDrawn="1"/>
        </p:nvPicPr>
        <p:blipFill>
          <a:blip r:embed="rId2" cstate="print"/>
          <a:srcRect/>
          <a:stretch>
            <a:fillRect/>
          </a:stretch>
        </p:blipFill>
        <p:spPr bwMode="auto">
          <a:xfrm>
            <a:off x="7397594" y="0"/>
            <a:ext cx="1729099" cy="648072"/>
          </a:xfrm>
          <a:prstGeom prst="rect">
            <a:avLst/>
          </a:prstGeom>
          <a:noFill/>
          <a:ln w="9525" algn="in">
            <a:noFill/>
            <a:miter lim="800000"/>
            <a:headEnd/>
            <a:tailEnd/>
          </a:ln>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numéro de diapositive 5"/>
          <p:cNvSpPr>
            <a:spLocks noGrp="1"/>
          </p:cNvSpPr>
          <p:nvPr>
            <p:ph type="sldNum" sz="quarter" idx="10"/>
          </p:nvPr>
        </p:nvSpPr>
        <p:spPr/>
        <p:txBody>
          <a:bodyPr/>
          <a:lstStyle>
            <a:lvl1pPr>
              <a:defRPr/>
            </a:lvl1pPr>
          </a:lstStyle>
          <a:p>
            <a:pPr>
              <a:defRPr/>
            </a:pPr>
            <a:fld id="{4C605992-E910-4C12-9F8D-564B73A995FB}" type="slidenum">
              <a:rPr lang="en-GB"/>
              <a:pPr>
                <a:defRPr/>
              </a:pPr>
              <a:t>‹#›</a:t>
            </a:fld>
            <a:endParaRPr lang="en-GB" dirty="0"/>
          </a:p>
        </p:txBody>
      </p:sp>
      <p:pic>
        <p:nvPicPr>
          <p:cNvPr id="6" name="Picture 3" descr="spl_logo"/>
          <p:cNvPicPr>
            <a:picLocks noChangeAspect="1" noChangeArrowheads="1"/>
          </p:cNvPicPr>
          <p:nvPr userDrawn="1"/>
        </p:nvPicPr>
        <p:blipFill>
          <a:blip r:embed="rId2" cstate="print"/>
          <a:srcRect/>
          <a:stretch>
            <a:fillRect/>
          </a:stretch>
        </p:blipFill>
        <p:spPr bwMode="auto">
          <a:xfrm>
            <a:off x="7872208" y="0"/>
            <a:ext cx="1271792" cy="476672"/>
          </a:xfrm>
          <a:prstGeom prst="rect">
            <a:avLst/>
          </a:prstGeom>
          <a:noFill/>
          <a:ln w="9525" algn="in">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u numéro de diapositive 5"/>
          <p:cNvSpPr>
            <a:spLocks noGrp="1"/>
          </p:cNvSpPr>
          <p:nvPr>
            <p:ph type="sldNum" sz="quarter" idx="10"/>
          </p:nvPr>
        </p:nvSpPr>
        <p:spPr/>
        <p:txBody>
          <a:bodyPr/>
          <a:lstStyle>
            <a:lvl1pPr>
              <a:defRPr/>
            </a:lvl1pPr>
          </a:lstStyle>
          <a:p>
            <a:pPr>
              <a:defRPr/>
            </a:pPr>
            <a:fld id="{D9EB985B-F64D-4171-869C-C47470C7CF2F}" type="slidenum">
              <a:rPr lang="fr-CA"/>
              <a:pPr>
                <a:defRPr/>
              </a:pPr>
              <a:t>‹#›</a:t>
            </a:fld>
            <a:endParaRPr lang="fr-CA" dirty="0"/>
          </a:p>
        </p:txBody>
      </p:sp>
      <p:pic>
        <p:nvPicPr>
          <p:cNvPr id="8" name="Picture 3" descr="spl_logo"/>
          <p:cNvPicPr>
            <a:picLocks noChangeAspect="1" noChangeArrowheads="1"/>
          </p:cNvPicPr>
          <p:nvPr userDrawn="1"/>
        </p:nvPicPr>
        <p:blipFill>
          <a:blip r:embed="rId2" cstate="print"/>
          <a:srcRect/>
          <a:stretch>
            <a:fillRect/>
          </a:stretch>
        </p:blipFill>
        <p:spPr bwMode="auto">
          <a:xfrm>
            <a:off x="7872208" y="0"/>
            <a:ext cx="1271792" cy="476672"/>
          </a:xfrm>
          <a:prstGeom prst="rect">
            <a:avLst/>
          </a:prstGeom>
          <a:noFill/>
          <a:ln w="9525" algn="in">
            <a:noFill/>
            <a:miter lim="800000"/>
            <a:headEnd/>
            <a:tailEnd/>
          </a:ln>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numéro de diapositive 5"/>
          <p:cNvSpPr>
            <a:spLocks noGrp="1"/>
          </p:cNvSpPr>
          <p:nvPr>
            <p:ph type="sldNum" sz="quarter" idx="10"/>
          </p:nvPr>
        </p:nvSpPr>
        <p:spPr/>
        <p:txBody>
          <a:bodyPr/>
          <a:lstStyle>
            <a:lvl1pPr>
              <a:defRPr/>
            </a:lvl1pPr>
          </a:lstStyle>
          <a:p>
            <a:pPr>
              <a:defRPr/>
            </a:pPr>
            <a:fld id="{C7894602-5398-4110-9B01-C22EBADC2CBC}" type="slidenum">
              <a:rPr lang="en-GB"/>
              <a:pPr>
                <a:defRPr/>
              </a:pPr>
              <a:t>‹#›</a:t>
            </a:fld>
            <a:endParaRPr lang="en-GB" dirty="0"/>
          </a:p>
        </p:txBody>
      </p:sp>
      <p:pic>
        <p:nvPicPr>
          <p:cNvPr id="4" name="Picture 3" descr="spl_logo"/>
          <p:cNvPicPr>
            <a:picLocks noChangeAspect="1" noChangeArrowheads="1"/>
          </p:cNvPicPr>
          <p:nvPr userDrawn="1"/>
        </p:nvPicPr>
        <p:blipFill>
          <a:blip r:embed="rId2" cstate="print"/>
          <a:srcRect/>
          <a:stretch>
            <a:fillRect/>
          </a:stretch>
        </p:blipFill>
        <p:spPr bwMode="auto">
          <a:xfrm>
            <a:off x="7872208" y="0"/>
            <a:ext cx="1271792" cy="476672"/>
          </a:xfrm>
          <a:prstGeom prst="rect">
            <a:avLst/>
          </a:prstGeom>
          <a:noFill/>
          <a:ln w="9525" algn="in">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u numéro de diapositive 5"/>
          <p:cNvSpPr>
            <a:spLocks noGrp="1"/>
          </p:cNvSpPr>
          <p:nvPr>
            <p:ph type="sldNum" sz="quarter" idx="10"/>
          </p:nvPr>
        </p:nvSpPr>
        <p:spPr/>
        <p:txBody>
          <a:bodyPr/>
          <a:lstStyle>
            <a:lvl1pPr>
              <a:defRPr/>
            </a:lvl1pPr>
          </a:lstStyle>
          <a:p>
            <a:pPr>
              <a:defRPr/>
            </a:pPr>
            <a:fld id="{01B5B044-EEA3-4F69-A287-8322B6938B0B}" type="slidenum">
              <a:rPr lang="en-GB"/>
              <a:pPr>
                <a:defRPr/>
              </a:pPr>
              <a:t>‹#›</a:t>
            </a:fld>
            <a:endParaRPr lang="en-GB" dirty="0"/>
          </a:p>
        </p:txBody>
      </p:sp>
      <p:pic>
        <p:nvPicPr>
          <p:cNvPr id="6" name="Picture 3" descr="spl_logo"/>
          <p:cNvPicPr>
            <a:picLocks noChangeAspect="1" noChangeArrowheads="1"/>
          </p:cNvPicPr>
          <p:nvPr userDrawn="1"/>
        </p:nvPicPr>
        <p:blipFill>
          <a:blip r:embed="rId2" cstate="print"/>
          <a:srcRect/>
          <a:stretch>
            <a:fillRect/>
          </a:stretch>
        </p:blipFill>
        <p:spPr bwMode="auto">
          <a:xfrm>
            <a:off x="7872208" y="0"/>
            <a:ext cx="1271792" cy="476672"/>
          </a:xfrm>
          <a:prstGeom prst="rect">
            <a:avLst/>
          </a:prstGeom>
          <a:noFill/>
          <a:ln w="9525" algn="in">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u numéro de diapositive 5"/>
          <p:cNvSpPr>
            <a:spLocks noGrp="1"/>
          </p:cNvSpPr>
          <p:nvPr>
            <p:ph type="sldNum" sz="quarter" idx="10"/>
          </p:nvPr>
        </p:nvSpPr>
        <p:spPr/>
        <p:txBody>
          <a:bodyPr/>
          <a:lstStyle>
            <a:lvl1pPr>
              <a:defRPr/>
            </a:lvl1pPr>
          </a:lstStyle>
          <a:p>
            <a:pPr>
              <a:defRPr/>
            </a:pPr>
            <a:fld id="{D3B65110-8F5D-4A2D-894F-F30C5D72D145}" type="slidenum">
              <a:rPr lang="en-GB"/>
              <a:pPr>
                <a:defRPr/>
              </a:pPr>
              <a:t>‹#›</a:t>
            </a:fld>
            <a:endParaRPr lang="en-GB" dirty="0"/>
          </a:p>
        </p:txBody>
      </p:sp>
      <p:pic>
        <p:nvPicPr>
          <p:cNvPr id="6" name="Picture 3" descr="spl_logo"/>
          <p:cNvPicPr>
            <a:picLocks noChangeAspect="1" noChangeArrowheads="1"/>
          </p:cNvPicPr>
          <p:nvPr userDrawn="1"/>
        </p:nvPicPr>
        <p:blipFill>
          <a:blip r:embed="rId2" cstate="print"/>
          <a:srcRect/>
          <a:stretch>
            <a:fillRect/>
          </a:stretch>
        </p:blipFill>
        <p:spPr bwMode="auto">
          <a:xfrm>
            <a:off x="7872208" y="0"/>
            <a:ext cx="1271792" cy="476672"/>
          </a:xfrm>
          <a:prstGeom prst="rect">
            <a:avLst/>
          </a:prstGeom>
          <a:noFill/>
          <a:ln w="9525" algn="in">
            <a:noFill/>
            <a:miter lim="800000"/>
            <a:headEnd/>
            <a:tailEnd/>
          </a:ln>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microsoft.com/office/2007/relationships/hdphoto" Target="../media/hdphoto1.wdp"/><Relationship Id="rId5" Type="http://schemas.openxmlformats.org/officeDocument/2006/relationships/slideLayout" Target="../slideLayouts/slideLayout15.xml"/><Relationship Id="rId10" Type="http://schemas.openxmlformats.org/officeDocument/2006/relationships/image" Target="../media/image4.jpe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cstate="print"/>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68313"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Cliquez pour modifier le style du titre</a:t>
            </a:r>
          </a:p>
        </p:txBody>
      </p:sp>
      <p:sp>
        <p:nvSpPr>
          <p:cNvPr id="1027" name="Espace réservé du texte 2"/>
          <p:cNvSpPr>
            <a:spLocks noGrp="1"/>
          </p:cNvSpPr>
          <p:nvPr>
            <p:ph type="body" idx="1"/>
          </p:nvPr>
        </p:nvSpPr>
        <p:spPr bwMode="auto">
          <a:xfrm>
            <a:off x="457200" y="1268413"/>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6" name="Espace réservé du numéro de diapositive 5"/>
          <p:cNvSpPr>
            <a:spLocks noGrp="1"/>
          </p:cNvSpPr>
          <p:nvPr>
            <p:ph type="sldNum" sz="quarter" idx="4"/>
          </p:nvPr>
        </p:nvSpPr>
        <p:spPr>
          <a:xfrm>
            <a:off x="7380288" y="6669088"/>
            <a:ext cx="1763712" cy="188912"/>
          </a:xfrm>
          <a:prstGeom prst="rect">
            <a:avLst/>
          </a:prstGeom>
        </p:spPr>
        <p:txBody>
          <a:bodyPr vert="horz" lIns="91440" tIns="45720" rIns="91440" bIns="45720" rtlCol="0" anchor="ctr"/>
          <a:lstStyle>
            <a:lvl1pPr algn="r" fontAlgn="auto">
              <a:spcBef>
                <a:spcPts val="0"/>
              </a:spcBef>
              <a:spcAft>
                <a:spcPts val="0"/>
              </a:spcAft>
              <a:defRPr sz="800">
                <a:solidFill>
                  <a:schemeClr val="accent3">
                    <a:lumMod val="50000"/>
                  </a:schemeClr>
                </a:solidFill>
                <a:latin typeface="+mn-lt"/>
                <a:cs typeface="+mn-cs"/>
              </a:defRPr>
            </a:lvl1pPr>
          </a:lstStyle>
          <a:p>
            <a:pPr>
              <a:defRPr/>
            </a:pPr>
            <a:r>
              <a:rPr lang="en-GB"/>
              <a:t>Central Government</a:t>
            </a:r>
            <a:endParaRPr lang="en-GB" dirty="0"/>
          </a:p>
        </p:txBody>
      </p:sp>
    </p:spTree>
  </p:cSld>
  <p:clrMap bg1="lt1" tx1="dk1" bg2="lt2" tx2="dk2" accent1="accent1" accent2="accent2" accent3="accent3" accent4="accent4" accent5="accent5" accent6="accent6" hlink="hlink" folHlink="folHlink"/>
  <p:sldLayoutIdLst>
    <p:sldLayoutId id="2147486786" r:id="rId1"/>
    <p:sldLayoutId id="2147486787" r:id="rId2"/>
    <p:sldLayoutId id="2147486788" r:id="rId3"/>
    <p:sldLayoutId id="2147486789" r:id="rId4"/>
    <p:sldLayoutId id="2147486790" r:id="rId5"/>
    <p:sldLayoutId id="2147486791" r:id="rId6"/>
    <p:sldLayoutId id="2147486792" r:id="rId7"/>
    <p:sldLayoutId id="2147486793" r:id="rId8"/>
    <p:sldLayoutId id="2147486794" r:id="rId9"/>
    <p:sldLayoutId id="2147486796" r:id="rId10"/>
  </p:sldLayoutIdLst>
  <p:timing>
    <p:tnLst>
      <p:par>
        <p:cTn id="1" dur="indefinite" restart="never" nodeType="tmRoot"/>
      </p:par>
    </p:tnLst>
  </p:timing>
  <p:hf hdr="0" dt="0"/>
  <p:txStyles>
    <p:titleStyle>
      <a:lvl1pPr algn="ctr" rtl="0" eaLnBrk="0" fontAlgn="base" hangingPunct="0">
        <a:spcBef>
          <a:spcPct val="0"/>
        </a:spcBef>
        <a:spcAft>
          <a:spcPct val="0"/>
        </a:spcAft>
        <a:defRPr lang="en-GB" sz="3600" b="1" kern="1200" dirty="0">
          <a:solidFill>
            <a:srgbClr val="4F6228"/>
          </a:solidFill>
          <a:latin typeface="+mj-lt"/>
          <a:ea typeface="+mj-ea"/>
          <a:cs typeface="+mj-cs"/>
        </a:defRPr>
      </a:lvl1pPr>
      <a:lvl2pPr algn="ctr" rtl="0" eaLnBrk="0" fontAlgn="base" hangingPunct="0">
        <a:spcBef>
          <a:spcPct val="0"/>
        </a:spcBef>
        <a:spcAft>
          <a:spcPct val="0"/>
        </a:spcAft>
        <a:defRPr sz="3600" b="1">
          <a:solidFill>
            <a:srgbClr val="4F6228"/>
          </a:solidFill>
          <a:latin typeface="Calibri" pitchFamily="34" charset="0"/>
        </a:defRPr>
      </a:lvl2pPr>
      <a:lvl3pPr algn="ctr" rtl="0" eaLnBrk="0" fontAlgn="base" hangingPunct="0">
        <a:spcBef>
          <a:spcPct val="0"/>
        </a:spcBef>
        <a:spcAft>
          <a:spcPct val="0"/>
        </a:spcAft>
        <a:defRPr sz="3600" b="1">
          <a:solidFill>
            <a:srgbClr val="4F6228"/>
          </a:solidFill>
          <a:latin typeface="Calibri" pitchFamily="34" charset="0"/>
        </a:defRPr>
      </a:lvl3pPr>
      <a:lvl4pPr algn="ctr" rtl="0" eaLnBrk="0" fontAlgn="base" hangingPunct="0">
        <a:spcBef>
          <a:spcPct val="0"/>
        </a:spcBef>
        <a:spcAft>
          <a:spcPct val="0"/>
        </a:spcAft>
        <a:defRPr sz="3600" b="1">
          <a:solidFill>
            <a:srgbClr val="4F6228"/>
          </a:solidFill>
          <a:latin typeface="Calibri" pitchFamily="34" charset="0"/>
        </a:defRPr>
      </a:lvl4pPr>
      <a:lvl5pPr algn="ctr" rtl="0" eaLnBrk="0" fontAlgn="base" hangingPunct="0">
        <a:spcBef>
          <a:spcPct val="0"/>
        </a:spcBef>
        <a:spcAft>
          <a:spcPct val="0"/>
        </a:spcAft>
        <a:defRPr sz="3600" b="1">
          <a:solidFill>
            <a:srgbClr val="4F6228"/>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9BBB59"/>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BBB59"/>
        </a:buClr>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BBB59"/>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9BBB59"/>
        </a:buClr>
        <a:buFont typeface="Arial" pitchFamily="34" charset="0"/>
        <a:buChar char="–"/>
        <a:defRPr sz="24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9BBB59"/>
        </a:buClr>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D:\WORK\2012\EYEFUL\AP BENSON\Job Ref 2724 - WRAP REBM Presentation\Artwork\ppt_elements\BG.jpg"/>
          <p:cNvPicPr>
            <a:picLocks noChangeAspect="1" noChangeArrowheads="1"/>
          </p:cNvPicPr>
          <p:nvPr userDrawn="1"/>
        </p:nvPicPr>
        <p:blipFill>
          <a:blip r:embed="rId10" cstate="email">
            <a:extLst>
              <a:ext uri="{BEBA8EAE-BF5A-486C-A8C5-ECC9F3942E4B}">
                <a14:imgProps xmlns:a14="http://schemas.microsoft.com/office/drawing/2010/main">
                  <a14:imgLayer r:embed="rId11">
                    <a14:imgEffect>
                      <a14:artisticLineDrawing/>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bwMode="auto">
          <a:xfrm>
            <a:off x="0" y="0"/>
            <a:ext cx="9144000" cy="6858000"/>
          </a:xfrm>
          <a:prstGeom prst="rect">
            <a:avLst/>
          </a:prstGeom>
          <a:blipFill>
            <a:blip r:embed="rId12"/>
            <a:tile tx="0" ty="0" sx="100000" sy="100000" flip="none" algn="tl"/>
          </a:blipFill>
        </p:spPr>
      </p:pic>
      <p:sp>
        <p:nvSpPr>
          <p:cNvPr id="1029" name="Rectangle 5"/>
          <p:cNvSpPr>
            <a:spLocks noGrp="1" noChangeArrowheads="1"/>
          </p:cNvSpPr>
          <p:nvPr>
            <p:ph type="ftr" sz="quarter" idx="3"/>
          </p:nvPr>
        </p:nvSpPr>
        <p:spPr bwMode="auto">
          <a:xfrm>
            <a:off x="4572000" y="838200"/>
            <a:ext cx="4064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solidFill>
                  <a:srgbClr val="FFFFFF"/>
                </a:solidFill>
                <a:latin typeface="Tahoma" pitchFamily="-64" charset="0"/>
              </a:defRPr>
            </a:lvl1pPr>
          </a:lstStyle>
          <a:p>
            <a:pPr>
              <a:defRPr/>
            </a:pPr>
            <a:endParaRPr lang="en-GB" dirty="0"/>
          </a:p>
        </p:txBody>
      </p:sp>
      <p:sp>
        <p:nvSpPr>
          <p:cNvPr id="2" name="Rectangle 1"/>
          <p:cNvSpPr/>
          <p:nvPr/>
        </p:nvSpPr>
        <p:spPr>
          <a:xfrm>
            <a:off x="0" y="0"/>
            <a:ext cx="9144000" cy="1125538"/>
          </a:xfrm>
          <a:prstGeom prst="rect">
            <a:avLst/>
          </a:prstGeom>
          <a:solidFill>
            <a:schemeClr val="accent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dirty="0">
              <a:solidFill>
                <a:srgbClr val="A9CEE3"/>
              </a:solidFill>
            </a:endParaRPr>
          </a:p>
        </p:txBody>
      </p:sp>
      <p:pic>
        <p:nvPicPr>
          <p:cNvPr id="9" name="Picture 3"/>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323851" y="0"/>
            <a:ext cx="1082918" cy="498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bwMode="auto">
          <a:xfrm>
            <a:off x="1469877" y="119640"/>
            <a:ext cx="7350273" cy="84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dirty="0" smtClean="0"/>
              <a:t>Click to edit Master title style</a:t>
            </a:r>
          </a:p>
        </p:txBody>
      </p:sp>
      <p:sp>
        <p:nvSpPr>
          <p:cNvPr id="10" name="Text Placeholder 9"/>
          <p:cNvSpPr>
            <a:spLocks noGrp="1"/>
          </p:cNvSpPr>
          <p:nvPr>
            <p:ph type="body" idx="1"/>
          </p:nvPr>
        </p:nvSpPr>
        <p:spPr>
          <a:xfrm>
            <a:off x="323850" y="1387138"/>
            <a:ext cx="8496300"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1"/>
            <a:r>
              <a:rPr lang="en-US" dirty="0" smtClean="0"/>
              <a:t>Third level</a:t>
            </a:r>
          </a:p>
          <a:p>
            <a:pPr lvl="3"/>
            <a:r>
              <a:rPr lang="en-US" dirty="0" smtClean="0"/>
              <a:t>Fourth level</a:t>
            </a:r>
          </a:p>
          <a:p>
            <a:pPr lvl="4"/>
            <a:r>
              <a:rPr lang="en-US" dirty="0" smtClean="0"/>
              <a:t>Fifth level</a:t>
            </a:r>
            <a:endParaRPr lang="en-GB" dirty="0"/>
          </a:p>
        </p:txBody>
      </p:sp>
      <p:sp>
        <p:nvSpPr>
          <p:cNvPr id="11" name="Line 10"/>
          <p:cNvSpPr>
            <a:spLocks noChangeShapeType="1"/>
          </p:cNvSpPr>
          <p:nvPr/>
        </p:nvSpPr>
        <p:spPr bwMode="auto">
          <a:xfrm>
            <a:off x="0" y="1124744"/>
            <a:ext cx="9144000" cy="0"/>
          </a:xfrm>
          <a:prstGeom prst="line">
            <a:avLst/>
          </a:prstGeom>
          <a:noFill/>
          <a:ln w="1905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2400" dirty="0">
              <a:solidFill>
                <a:srgbClr val="0F2C5C"/>
              </a:solidFill>
              <a:latin typeface="Tahoma"/>
            </a:endParaRPr>
          </a:p>
        </p:txBody>
      </p:sp>
    </p:spTree>
    <p:extLst>
      <p:ext uri="{BB962C8B-B14F-4D97-AF65-F5344CB8AC3E}">
        <p14:creationId xmlns:p14="http://schemas.microsoft.com/office/powerpoint/2010/main" val="3437028191"/>
      </p:ext>
    </p:extLst>
  </p:cSld>
  <p:clrMap bg1="lt1" tx1="dk1" bg2="lt2" tx2="dk2" accent1="accent1" accent2="accent2" accent3="accent3" accent4="accent4" accent5="accent5" accent6="accent6" hlink="hlink" folHlink="folHlink"/>
  <p:sldLayoutIdLst>
    <p:sldLayoutId id="2147486798" r:id="rId1"/>
    <p:sldLayoutId id="2147486799" r:id="rId2"/>
    <p:sldLayoutId id="2147486800" r:id="rId3"/>
    <p:sldLayoutId id="2147486801" r:id="rId4"/>
    <p:sldLayoutId id="2147486802" r:id="rId5"/>
    <p:sldLayoutId id="2147486803" r:id="rId6"/>
    <p:sldLayoutId id="2147486804" r:id="rId7"/>
    <p:sldLayoutId id="2147486805" r:id="rId8"/>
  </p:sldLayoutIdLst>
  <p:transition>
    <p:fade/>
  </p:transition>
  <p:timing>
    <p:tnLst>
      <p:par>
        <p:cTn id="1" dur="indefinite" restart="never" nodeType="tmRoot"/>
      </p:par>
    </p:tnLst>
  </p:timing>
  <p:txStyles>
    <p:titleStyle>
      <a:lvl1pPr algn="r"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3000">
          <a:solidFill>
            <a:schemeClr val="tx2"/>
          </a:solidFill>
          <a:latin typeface="Tahoma" pitchFamily="-64" charset="0"/>
        </a:defRPr>
      </a:lvl2pPr>
      <a:lvl3pPr algn="l" rtl="0" eaLnBrk="0" fontAlgn="base" hangingPunct="0">
        <a:spcBef>
          <a:spcPct val="0"/>
        </a:spcBef>
        <a:spcAft>
          <a:spcPct val="0"/>
        </a:spcAft>
        <a:defRPr sz="3000">
          <a:solidFill>
            <a:schemeClr val="tx2"/>
          </a:solidFill>
          <a:latin typeface="Tahoma" pitchFamily="-64" charset="0"/>
        </a:defRPr>
      </a:lvl3pPr>
      <a:lvl4pPr algn="l" rtl="0" eaLnBrk="0" fontAlgn="base" hangingPunct="0">
        <a:spcBef>
          <a:spcPct val="0"/>
        </a:spcBef>
        <a:spcAft>
          <a:spcPct val="0"/>
        </a:spcAft>
        <a:defRPr sz="3000">
          <a:solidFill>
            <a:schemeClr val="tx2"/>
          </a:solidFill>
          <a:latin typeface="Tahoma" pitchFamily="-64" charset="0"/>
        </a:defRPr>
      </a:lvl4pPr>
      <a:lvl5pPr algn="l" rtl="0" eaLnBrk="0" fontAlgn="base" hangingPunct="0">
        <a:spcBef>
          <a:spcPct val="0"/>
        </a:spcBef>
        <a:spcAft>
          <a:spcPct val="0"/>
        </a:spcAft>
        <a:defRPr sz="3000">
          <a:solidFill>
            <a:schemeClr val="tx2"/>
          </a:solidFill>
          <a:latin typeface="Tahoma" pitchFamily="-64" charset="0"/>
        </a:defRPr>
      </a:lvl5pPr>
      <a:lvl6pPr marL="457200" algn="l" rtl="0" fontAlgn="base">
        <a:spcBef>
          <a:spcPct val="0"/>
        </a:spcBef>
        <a:spcAft>
          <a:spcPct val="0"/>
        </a:spcAft>
        <a:defRPr sz="3000">
          <a:solidFill>
            <a:schemeClr val="tx2"/>
          </a:solidFill>
          <a:latin typeface="Tahoma" pitchFamily="-64" charset="0"/>
        </a:defRPr>
      </a:lvl6pPr>
      <a:lvl7pPr marL="914400" algn="l" rtl="0" fontAlgn="base">
        <a:spcBef>
          <a:spcPct val="0"/>
        </a:spcBef>
        <a:spcAft>
          <a:spcPct val="0"/>
        </a:spcAft>
        <a:defRPr sz="3000">
          <a:solidFill>
            <a:schemeClr val="tx2"/>
          </a:solidFill>
          <a:latin typeface="Tahoma" pitchFamily="-64" charset="0"/>
        </a:defRPr>
      </a:lvl7pPr>
      <a:lvl8pPr marL="1371600" algn="l" rtl="0" fontAlgn="base">
        <a:spcBef>
          <a:spcPct val="0"/>
        </a:spcBef>
        <a:spcAft>
          <a:spcPct val="0"/>
        </a:spcAft>
        <a:defRPr sz="3000">
          <a:solidFill>
            <a:schemeClr val="tx2"/>
          </a:solidFill>
          <a:latin typeface="Tahoma" pitchFamily="-64" charset="0"/>
        </a:defRPr>
      </a:lvl8pPr>
      <a:lvl9pPr marL="1828800" algn="l" rtl="0" fontAlgn="base">
        <a:spcBef>
          <a:spcPct val="0"/>
        </a:spcBef>
        <a:spcAft>
          <a:spcPct val="0"/>
        </a:spcAft>
        <a:defRPr sz="3000">
          <a:solidFill>
            <a:schemeClr val="tx2"/>
          </a:solidFill>
          <a:latin typeface="Tahoma" pitchFamily="-64" charset="0"/>
        </a:defRPr>
      </a:lvl9pPr>
    </p:titleStyle>
    <p:bodyStyle>
      <a:lvl1pPr marL="342900" indent="-342900" algn="l" rtl="0" eaLnBrk="0" fontAlgn="base" hangingPunct="0">
        <a:spcBef>
          <a:spcPct val="20000"/>
        </a:spcBef>
        <a:spcAft>
          <a:spcPct val="0"/>
        </a:spcAft>
        <a:defRPr sz="2400" b="1">
          <a:solidFill>
            <a:schemeClr val="tx1"/>
          </a:solidFill>
          <a:latin typeface="+mn-lt"/>
          <a:ea typeface="+mn-ea"/>
          <a:cs typeface="+mn-cs"/>
        </a:defRPr>
      </a:lvl1pPr>
      <a:lvl2pPr marL="177800" indent="-177800" algn="l" rtl="0" eaLnBrk="0" fontAlgn="base" hangingPunct="0">
        <a:spcBef>
          <a:spcPct val="20000"/>
        </a:spcBef>
        <a:spcAft>
          <a:spcPct val="0"/>
        </a:spcAft>
        <a:buClr>
          <a:schemeClr val="tx1"/>
        </a:buClr>
        <a:buSzPct val="100000"/>
        <a:buFont typeface="Wingdings" pitchFamily="2" charset="2"/>
        <a:buChar char="§"/>
        <a:defRPr sz="2000">
          <a:solidFill>
            <a:schemeClr val="tx1"/>
          </a:solidFill>
          <a:latin typeface="+mn-lt"/>
        </a:defRPr>
      </a:lvl2pPr>
      <a:lvl3pPr marL="285750" indent="-282575" algn="l" rtl="0" eaLnBrk="0" fontAlgn="base" hangingPunct="0">
        <a:spcBef>
          <a:spcPct val="20000"/>
        </a:spcBef>
        <a:spcAft>
          <a:spcPct val="0"/>
        </a:spcAft>
        <a:buClr>
          <a:schemeClr val="tx1"/>
        </a:buClr>
        <a:buSzPct val="100000"/>
        <a:buFont typeface="Wingdings" pitchFamily="2" charset="2"/>
        <a:buNone/>
        <a:defRPr sz="2000">
          <a:solidFill>
            <a:schemeClr val="tx1"/>
          </a:solidFill>
          <a:latin typeface="+mn-lt"/>
        </a:defRPr>
      </a:lvl3pPr>
      <a:lvl4pPr marL="571500" indent="-284163" algn="l" rtl="0" eaLnBrk="0" fontAlgn="base" hangingPunct="0">
        <a:spcBef>
          <a:spcPct val="20000"/>
        </a:spcBef>
        <a:spcAft>
          <a:spcPct val="0"/>
        </a:spcAft>
        <a:buClr>
          <a:schemeClr val="tx1"/>
        </a:buClr>
        <a:buSzPct val="100000"/>
        <a:buFont typeface="Wingdings" pitchFamily="2" charset="2"/>
        <a:buChar char="§"/>
        <a:defRPr sz="2000">
          <a:solidFill>
            <a:schemeClr val="tx1"/>
          </a:solidFill>
          <a:latin typeface="+mn-lt"/>
        </a:defRPr>
      </a:lvl4pPr>
      <a:lvl5pPr marL="857250" indent="-284163" algn="l" rtl="0" eaLnBrk="0" fontAlgn="base" hangingPunct="0">
        <a:spcBef>
          <a:spcPct val="20000"/>
        </a:spcBef>
        <a:spcAft>
          <a:spcPct val="0"/>
        </a:spcAft>
        <a:buClr>
          <a:schemeClr val="tx1"/>
        </a:buClr>
        <a:buSzPct val="100000"/>
        <a:buFont typeface="Wingdings" pitchFamily="2" charset="2"/>
        <a:buChar char="§"/>
        <a:defRPr sz="2000">
          <a:solidFill>
            <a:schemeClr val="tx1"/>
          </a:solidFill>
          <a:latin typeface="+mn-lt"/>
        </a:defRPr>
      </a:lvl5pPr>
      <a:lvl6pPr marL="1314450" indent="-284163" algn="l" rtl="0" fontAlgn="base">
        <a:spcBef>
          <a:spcPct val="20000"/>
        </a:spcBef>
        <a:spcAft>
          <a:spcPct val="0"/>
        </a:spcAft>
        <a:buClr>
          <a:srgbClr val="6A9895"/>
        </a:buClr>
        <a:buChar char="–"/>
        <a:defRPr sz="3000">
          <a:solidFill>
            <a:schemeClr val="tx1"/>
          </a:solidFill>
          <a:latin typeface="+mn-lt"/>
        </a:defRPr>
      </a:lvl6pPr>
      <a:lvl7pPr marL="1771650" indent="-284163" algn="l" rtl="0" fontAlgn="base">
        <a:spcBef>
          <a:spcPct val="20000"/>
        </a:spcBef>
        <a:spcAft>
          <a:spcPct val="0"/>
        </a:spcAft>
        <a:buClr>
          <a:srgbClr val="6A9895"/>
        </a:buClr>
        <a:buChar char="–"/>
        <a:defRPr sz="3000">
          <a:solidFill>
            <a:schemeClr val="tx1"/>
          </a:solidFill>
          <a:latin typeface="+mn-lt"/>
        </a:defRPr>
      </a:lvl7pPr>
      <a:lvl8pPr marL="2228850" indent="-284163" algn="l" rtl="0" fontAlgn="base">
        <a:spcBef>
          <a:spcPct val="20000"/>
        </a:spcBef>
        <a:spcAft>
          <a:spcPct val="0"/>
        </a:spcAft>
        <a:buClr>
          <a:srgbClr val="6A9895"/>
        </a:buClr>
        <a:buChar char="–"/>
        <a:defRPr sz="3000">
          <a:solidFill>
            <a:schemeClr val="tx1"/>
          </a:solidFill>
          <a:latin typeface="+mn-lt"/>
        </a:defRPr>
      </a:lvl8pPr>
      <a:lvl9pPr marL="2686050" indent="-284163" algn="l" rtl="0" fontAlgn="base">
        <a:spcBef>
          <a:spcPct val="20000"/>
        </a:spcBef>
        <a:spcAft>
          <a:spcPct val="0"/>
        </a:spcAft>
        <a:buClr>
          <a:srgbClr val="6A9895"/>
        </a:buClr>
        <a:buChar char="–"/>
        <a:defRPr sz="3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hyperlink" Target="http://ec.europa.eu/environment/gpp/index_en.htm"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0.jpeg"/><Relationship Id="rId7"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www.defra.gov.uk/publications/files/pb11710-procuring-the-future-060607.pdf" TargetMode="External"/><Relationship Id="rId13" Type="http://schemas.openxmlformats.org/officeDocument/2006/relationships/hyperlink" Target="http://www.legislation.gov.uk/uksi/2011/1631/made" TargetMode="External"/><Relationship Id="rId3" Type="http://schemas.openxmlformats.org/officeDocument/2006/relationships/hyperlink" Target="http://sd.defra.gov.uk/advice/public/buying" TargetMode="External"/><Relationship Id="rId7" Type="http://schemas.openxmlformats.org/officeDocument/2006/relationships/hyperlink" Target="http://www.wwwf.org.uk/filelibrary/pdf/eco_debt_day.pdf" TargetMode="External"/><Relationship Id="rId12" Type="http://schemas.openxmlformats.org/officeDocument/2006/relationships/hyperlink" Target="http://ec.europa.eu/energy/efficiency/eed/eed_en.htm" TargetMode="External"/><Relationship Id="rId2" Type="http://schemas.openxmlformats.org/officeDocument/2006/relationships/hyperlink" Target="http://sd.defra.gov.uk/advice/public/nsppp/prioritisation_tool" TargetMode="External"/><Relationship Id="rId1" Type="http://schemas.openxmlformats.org/officeDocument/2006/relationships/slideLayout" Target="../slideLayouts/slideLayout2.xml"/><Relationship Id="rId6" Type="http://schemas.openxmlformats.org/officeDocument/2006/relationships/hyperlink" Target="http://ec.europa.eu/social/BlobServlet?docId=6457&amp;langId=en" TargetMode="External"/><Relationship Id="rId11" Type="http://schemas.openxmlformats.org/officeDocument/2006/relationships/hyperlink" Target="http://base-uk.org/" TargetMode="External"/><Relationship Id="rId5" Type="http://schemas.openxmlformats.org/officeDocument/2006/relationships/hyperlink" Target="http://ec.europa.eu/environment/gpp/pdf/handbook.pdf" TargetMode="External"/><Relationship Id="rId15" Type="http://schemas.openxmlformats.org/officeDocument/2006/relationships/hyperlink" Target="http://www.legislation.gov.uk/ukpga/2012/3/contents/enacted" TargetMode="External"/><Relationship Id="rId10" Type="http://schemas.openxmlformats.org/officeDocument/2006/relationships/hyperlink" Target="http://www.legislation.gov.uk/uksi/2006/5/contents/made" TargetMode="External"/><Relationship Id="rId4" Type="http://schemas.openxmlformats.org/officeDocument/2006/relationships/hyperlink" Target="http://ec.europa.eu/environment/gpp/toolkit_en.htm" TargetMode="External"/><Relationship Id="rId9" Type="http://schemas.openxmlformats.org/officeDocument/2006/relationships/hyperlink" Target="https://www.gov.uk/government/publications/the-carbon-plan-reducing-greenhouse-gas-emissions--2" TargetMode="External"/><Relationship Id="rId14" Type="http://schemas.openxmlformats.org/officeDocument/2006/relationships/hyperlink" Target="http://curia.europa.eu/juris/document/document.jsf?text=&amp;docid=122644&amp;pageIndex=0&amp;doclang=EN&amp;mode=re"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mailto:barbara@sustainableprocurement.eu.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ous-titre 2"/>
          <p:cNvSpPr>
            <a:spLocks noGrp="1"/>
          </p:cNvSpPr>
          <p:nvPr>
            <p:ph type="subTitle" idx="4294967295"/>
          </p:nvPr>
        </p:nvSpPr>
        <p:spPr>
          <a:xfrm>
            <a:off x="3851920" y="2492896"/>
            <a:ext cx="5040560" cy="1510853"/>
          </a:xfrm>
        </p:spPr>
        <p:txBody>
          <a:bodyPr>
            <a:normAutofit fontScale="92500" lnSpcReduction="20000"/>
          </a:bodyPr>
          <a:lstStyle/>
          <a:p>
            <a:pPr marL="1158875" indent="-1158875" algn="just">
              <a:lnSpc>
                <a:spcPct val="80000"/>
              </a:lnSpc>
              <a:buClr>
                <a:schemeClr val="accent3"/>
              </a:buClr>
              <a:buFont typeface="Arial" charset="0"/>
              <a:buNone/>
              <a:defRPr/>
            </a:pPr>
            <a:r>
              <a:rPr lang="fr-CA" dirty="0" smtClean="0">
                <a:latin typeface="Arial" charset="0"/>
              </a:rPr>
              <a:t>Barbara Morton </a:t>
            </a:r>
          </a:p>
          <a:p>
            <a:pPr marL="1158875" indent="-1158875" algn="just">
              <a:lnSpc>
                <a:spcPct val="80000"/>
              </a:lnSpc>
              <a:buClr>
                <a:schemeClr val="accent3"/>
              </a:buClr>
              <a:buFont typeface="Arial" charset="0"/>
              <a:buNone/>
              <a:defRPr/>
            </a:pPr>
            <a:r>
              <a:rPr lang="fr-CA" dirty="0" err="1" smtClean="0">
                <a:latin typeface="Arial" charset="0"/>
              </a:rPr>
              <a:t>Director</a:t>
            </a:r>
            <a:r>
              <a:rPr lang="fr-CA" dirty="0" smtClean="0">
                <a:latin typeface="Arial" charset="0"/>
              </a:rPr>
              <a:t>, </a:t>
            </a:r>
            <a:r>
              <a:rPr lang="fr-CA" dirty="0" err="1" smtClean="0">
                <a:latin typeface="Arial" charset="0"/>
              </a:rPr>
              <a:t>Sustainable</a:t>
            </a:r>
            <a:r>
              <a:rPr lang="fr-CA" dirty="0" smtClean="0">
                <a:latin typeface="Arial" charset="0"/>
              </a:rPr>
              <a:t> </a:t>
            </a:r>
            <a:r>
              <a:rPr lang="fr-CA" dirty="0" err="1" smtClean="0">
                <a:latin typeface="Arial" charset="0"/>
              </a:rPr>
              <a:t>Procurement</a:t>
            </a:r>
            <a:r>
              <a:rPr lang="fr-CA" dirty="0" smtClean="0">
                <a:latin typeface="Arial" charset="0"/>
              </a:rPr>
              <a:t> Ltd</a:t>
            </a:r>
          </a:p>
          <a:p>
            <a:pPr algn="just">
              <a:lnSpc>
                <a:spcPct val="80000"/>
              </a:lnSpc>
              <a:buClr>
                <a:schemeClr val="accent3"/>
              </a:buClr>
              <a:buFont typeface="Arial" charset="0"/>
              <a:buNone/>
              <a:defRPr/>
            </a:pPr>
            <a:endParaRPr lang="fr-CA" dirty="0">
              <a:latin typeface="Arial" charset="0"/>
            </a:endParaRPr>
          </a:p>
          <a:p>
            <a:pPr algn="just">
              <a:lnSpc>
                <a:spcPct val="80000"/>
              </a:lnSpc>
              <a:buClr>
                <a:schemeClr val="accent3"/>
              </a:buClr>
              <a:buFont typeface="Arial" charset="0"/>
              <a:buNone/>
              <a:defRPr/>
            </a:pPr>
            <a:r>
              <a:rPr lang="fr-CA" i="1" dirty="0" err="1" smtClean="0">
                <a:latin typeface="Arial" charset="0"/>
              </a:rPr>
              <a:t>Asuncion</a:t>
            </a:r>
            <a:r>
              <a:rPr lang="fr-CA" i="1" dirty="0" smtClean="0">
                <a:latin typeface="Arial" charset="0"/>
              </a:rPr>
              <a:t>, Paraguay</a:t>
            </a:r>
            <a:r>
              <a:rPr lang="fr-CA" i="1" dirty="0" smtClean="0">
                <a:latin typeface="Arial" charset="0"/>
              </a:rPr>
              <a:t> </a:t>
            </a:r>
            <a:endParaRPr lang="fr-CA" i="1" dirty="0" smtClean="0">
              <a:latin typeface="Arial" charset="0"/>
            </a:endParaRPr>
          </a:p>
          <a:p>
            <a:pPr algn="just">
              <a:lnSpc>
                <a:spcPct val="80000"/>
              </a:lnSpc>
              <a:buClr>
                <a:schemeClr val="accent3"/>
              </a:buClr>
              <a:buFont typeface="Arial" charset="0"/>
              <a:buNone/>
              <a:defRPr/>
            </a:pPr>
            <a:r>
              <a:rPr lang="fr-CA" i="1" dirty="0" smtClean="0">
                <a:latin typeface="Arial" charset="0"/>
              </a:rPr>
              <a:t>27 </a:t>
            </a:r>
            <a:r>
              <a:rPr lang="fr-CA" i="1" dirty="0" err="1" smtClean="0">
                <a:latin typeface="Arial" charset="0"/>
              </a:rPr>
              <a:t>October</a:t>
            </a:r>
            <a:r>
              <a:rPr lang="fr-CA" i="1" dirty="0" smtClean="0">
                <a:latin typeface="Arial" charset="0"/>
              </a:rPr>
              <a:t> </a:t>
            </a:r>
            <a:r>
              <a:rPr lang="fr-CA" i="1" dirty="0" smtClean="0">
                <a:latin typeface="Arial" charset="0"/>
              </a:rPr>
              <a:t>2014</a:t>
            </a:r>
          </a:p>
        </p:txBody>
      </p:sp>
      <p:sp>
        <p:nvSpPr>
          <p:cNvPr id="22" name="Slide Number Placeholder 21"/>
          <p:cNvSpPr>
            <a:spLocks noGrp="1"/>
          </p:cNvSpPr>
          <p:nvPr>
            <p:ph type="sldNum" sz="quarter" idx="10"/>
          </p:nvPr>
        </p:nvSpPr>
        <p:spPr>
          <a:xfrm>
            <a:off x="0" y="6492875"/>
            <a:ext cx="981075" cy="365125"/>
          </a:xfrm>
        </p:spPr>
        <p:txBody>
          <a:bodyPr/>
          <a:lstStyle/>
          <a:p>
            <a:pPr>
              <a:defRPr/>
            </a:pPr>
            <a:fld id="{2143E076-2629-4879-A11F-3F8965611607}" type="slidenum">
              <a:rPr lang="fr-CA"/>
              <a:pPr>
                <a:defRPr/>
              </a:pPr>
              <a:t>1</a:t>
            </a:fld>
            <a:endParaRPr lang="fr-CA"/>
          </a:p>
        </p:txBody>
      </p:sp>
      <p:sp>
        <p:nvSpPr>
          <p:cNvPr id="6" name="Rectangle 10"/>
          <p:cNvSpPr>
            <a:spLocks noChangeArrowheads="1"/>
          </p:cNvSpPr>
          <p:nvPr/>
        </p:nvSpPr>
        <p:spPr bwMode="auto">
          <a:xfrm>
            <a:off x="504825" y="620688"/>
            <a:ext cx="8027988" cy="769441"/>
          </a:xfrm>
          <a:prstGeom prst="rect">
            <a:avLst/>
          </a:prstGeom>
          <a:noFill/>
          <a:ln w="9525">
            <a:noFill/>
            <a:miter lim="800000"/>
            <a:headEnd/>
            <a:tailEnd/>
          </a:ln>
        </p:spPr>
        <p:txBody>
          <a:bodyPr lIns="36000" rIns="36000">
            <a:spAutoFit/>
          </a:bodyPr>
          <a:lstStyle/>
          <a:p>
            <a:pPr algn="ctr">
              <a:defRPr/>
            </a:pPr>
            <a:r>
              <a:rPr lang="en-GB" sz="4400" dirty="0" smtClean="0">
                <a:latin typeface="+mn-lt"/>
                <a:cs typeface="+mn-cs"/>
              </a:rPr>
              <a:t>The Procurement Cycle </a:t>
            </a:r>
            <a:endParaRPr lang="en-GB" sz="4400" dirty="0" smtClean="0">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4"/>
          <p:cNvSpPr>
            <a:spLocks noGrp="1"/>
          </p:cNvSpPr>
          <p:nvPr>
            <p:ph type="title"/>
          </p:nvPr>
        </p:nvSpPr>
        <p:spPr>
          <a:xfrm>
            <a:off x="304800" y="-26988"/>
            <a:ext cx="6858000" cy="685801"/>
          </a:xfrm>
        </p:spPr>
        <p:txBody>
          <a:bodyPr/>
          <a:lstStyle/>
          <a:p>
            <a:r>
              <a:rPr lang="en-GB" dirty="0" smtClean="0"/>
              <a:t>Case study </a:t>
            </a:r>
          </a:p>
        </p:txBody>
      </p:sp>
      <p:sp>
        <p:nvSpPr>
          <p:cNvPr id="105475" name="Slide Number Placeholder 3"/>
          <p:cNvSpPr>
            <a:spLocks noGrp="1"/>
          </p:cNvSpPr>
          <p:nvPr>
            <p:ph type="sldNum" sz="quarter" idx="10"/>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731F7C-04D6-4434-977B-97749FA794F6}" type="slidenum">
              <a:rPr lang="en-GB">
                <a:solidFill>
                  <a:srgbClr val="0066CC"/>
                </a:solidFill>
                <a:latin typeface="Times New Roman" panose="02020603050405020304" pitchFamily="18" charset="0"/>
              </a:rPr>
              <a:pPr eaLnBrk="1" hangingPunct="1"/>
              <a:t>10</a:t>
            </a:fld>
            <a:endParaRPr lang="en-GB">
              <a:solidFill>
                <a:srgbClr val="0066CC"/>
              </a:solidFill>
              <a:latin typeface="Times New Roman" panose="02020603050405020304" pitchFamily="18" charset="0"/>
            </a:endParaRPr>
          </a:p>
        </p:txBody>
      </p:sp>
      <p:sp>
        <p:nvSpPr>
          <p:cNvPr id="6" name="Content Placeholder 2"/>
          <p:cNvSpPr txBox="1">
            <a:spLocks/>
          </p:cNvSpPr>
          <p:nvPr/>
        </p:nvSpPr>
        <p:spPr>
          <a:xfrm>
            <a:off x="395288" y="836712"/>
            <a:ext cx="8291512" cy="5040560"/>
          </a:xfrm>
          <a:prstGeom prst="rect">
            <a:avLst/>
          </a:prstGeom>
          <a:solidFill>
            <a:srgbClr val="FFFF99"/>
          </a:solidFill>
          <a:ln>
            <a:solidFill>
              <a:srgbClr val="006600"/>
            </a:solidFill>
          </a:ln>
        </p:spPr>
        <p:txBody>
          <a:bodyPr>
            <a:normAutofit/>
          </a:bodyPr>
          <a:lstStyle/>
          <a:p>
            <a:pPr algn="ctr" fontAlgn="auto">
              <a:spcBef>
                <a:spcPct val="20000"/>
              </a:spcBef>
              <a:spcAft>
                <a:spcPts val="0"/>
              </a:spcAft>
              <a:buFont typeface="Arial" pitchFamily="34" charset="0"/>
              <a:buNone/>
              <a:defRPr/>
            </a:pPr>
            <a:r>
              <a:rPr lang="en-GB" sz="2400" u="sng" dirty="0">
                <a:latin typeface="Arial" charset="0"/>
                <a:cs typeface="+mn-cs"/>
              </a:rPr>
              <a:t>Aberdeenshire Council</a:t>
            </a:r>
          </a:p>
          <a:p>
            <a:pPr algn="ctr" fontAlgn="auto">
              <a:spcBef>
                <a:spcPct val="20000"/>
              </a:spcBef>
              <a:spcAft>
                <a:spcPts val="0"/>
              </a:spcAft>
              <a:buFont typeface="Arial" pitchFamily="34" charset="0"/>
              <a:buNone/>
              <a:defRPr/>
            </a:pPr>
            <a:r>
              <a:rPr lang="en-GB" sz="2400" dirty="0">
                <a:latin typeface="Arial" charset="0"/>
                <a:cs typeface="+mn-cs"/>
              </a:rPr>
              <a:t>The </a:t>
            </a:r>
            <a:r>
              <a:rPr lang="en-GB" sz="2400" dirty="0" err="1">
                <a:latin typeface="Arial" charset="0"/>
                <a:cs typeface="+mn-cs"/>
              </a:rPr>
              <a:t>ReEntry</a:t>
            </a:r>
            <a:r>
              <a:rPr lang="en-GB" sz="2400" dirty="0">
                <a:latin typeface="Arial" charset="0"/>
                <a:cs typeface="Aharoni"/>
              </a:rPr>
              <a:t>®</a:t>
            </a:r>
            <a:r>
              <a:rPr lang="en-GB" sz="2400" dirty="0">
                <a:latin typeface="Arial" charset="0"/>
                <a:cs typeface="+mn-cs"/>
              </a:rPr>
              <a:t> carpet tile take-back scheme is run in partnership with three specialist firms: Pennine Magpie, Green Works and Spruce Carpets. They sort, grade and clean old carpet tiles, which are then made available to charity and community groups at prices they can afford. </a:t>
            </a:r>
            <a:endParaRPr lang="en-GB" sz="2400" dirty="0" smtClean="0">
              <a:latin typeface="Arial" charset="0"/>
              <a:cs typeface="+mn-cs"/>
            </a:endParaRPr>
          </a:p>
          <a:p>
            <a:pPr algn="ctr" fontAlgn="auto">
              <a:spcBef>
                <a:spcPct val="20000"/>
              </a:spcBef>
              <a:spcAft>
                <a:spcPts val="0"/>
              </a:spcAft>
              <a:buFont typeface="Arial" pitchFamily="34" charset="0"/>
              <a:buNone/>
              <a:defRPr/>
            </a:pPr>
            <a:endParaRPr lang="en-GB" sz="2400" dirty="0" smtClean="0">
              <a:latin typeface="Arial" charset="0"/>
              <a:cs typeface="+mn-cs"/>
            </a:endParaRPr>
          </a:p>
          <a:p>
            <a:pPr algn="ctr" fontAlgn="auto">
              <a:spcBef>
                <a:spcPct val="20000"/>
              </a:spcBef>
              <a:spcAft>
                <a:spcPts val="0"/>
              </a:spcAft>
              <a:buFont typeface="Arial" pitchFamily="34" charset="0"/>
              <a:buNone/>
              <a:defRPr/>
            </a:pPr>
            <a:r>
              <a:rPr lang="en-GB" sz="2400" dirty="0" err="1" smtClean="0">
                <a:latin typeface="Arial" charset="0"/>
                <a:cs typeface="+mn-cs"/>
              </a:rPr>
              <a:t>InterfaceFLOR</a:t>
            </a:r>
            <a:r>
              <a:rPr lang="en-GB" sz="2400" dirty="0" smtClean="0">
                <a:latin typeface="Arial" charset="0"/>
                <a:cs typeface="+mn-cs"/>
              </a:rPr>
              <a:t> </a:t>
            </a:r>
            <a:r>
              <a:rPr lang="en-GB" sz="2400" dirty="0">
                <a:latin typeface="Arial" charset="0"/>
                <a:cs typeface="+mn-cs"/>
              </a:rPr>
              <a:t>has already removed around 70 pallet-loads of old carpet tiles from the Council’s office for repurposing.</a:t>
            </a:r>
          </a:p>
          <a:p>
            <a:pPr algn="ctr" fontAlgn="auto">
              <a:spcBef>
                <a:spcPct val="20000"/>
              </a:spcBef>
              <a:spcAft>
                <a:spcPts val="0"/>
              </a:spcAft>
              <a:buFont typeface="Arial" pitchFamily="34" charset="0"/>
              <a:buNone/>
              <a:defRPr/>
            </a:pPr>
            <a:endParaRPr lang="en-GB" sz="2400" dirty="0" smtClean="0">
              <a:latin typeface="Arial" charset="0"/>
              <a:cs typeface="+mn-cs"/>
            </a:endParaRPr>
          </a:p>
          <a:p>
            <a:pPr algn="ctr" fontAlgn="auto">
              <a:spcBef>
                <a:spcPct val="20000"/>
              </a:spcBef>
              <a:spcAft>
                <a:spcPts val="0"/>
              </a:spcAft>
              <a:buFont typeface="Arial" pitchFamily="34" charset="0"/>
              <a:buNone/>
              <a:defRPr/>
            </a:pPr>
            <a:r>
              <a:rPr lang="en-GB" sz="2400" dirty="0" smtClean="0">
                <a:latin typeface="Arial" charset="0"/>
                <a:cs typeface="+mn-cs"/>
              </a:rPr>
              <a:t>New </a:t>
            </a:r>
            <a:r>
              <a:rPr lang="en-GB" sz="2400" dirty="0">
                <a:latin typeface="Arial" charset="0"/>
                <a:cs typeface="+mn-cs"/>
              </a:rPr>
              <a:t>carpet containing pre-consumer recycled content was then installed.</a:t>
            </a:r>
          </a:p>
        </p:txBody>
      </p:sp>
    </p:spTree>
    <p:extLst>
      <p:ext uri="{BB962C8B-B14F-4D97-AF65-F5344CB8AC3E}">
        <p14:creationId xmlns:p14="http://schemas.microsoft.com/office/powerpoint/2010/main" val="2929708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71600" y="1268413"/>
            <a:ext cx="7272808" cy="1470025"/>
          </a:xfrm>
          <a:prstGeom prst="rect">
            <a:avLst/>
          </a:prstGeom>
        </p:spPr>
        <p:txBody>
          <a:bodyPr/>
          <a:lstStyle/>
          <a:p>
            <a:pPr algn="ctr" eaLnBrk="0" hangingPunct="0">
              <a:defRPr/>
            </a:pPr>
            <a:r>
              <a:rPr lang="en-GB" sz="3600" b="1" dirty="0" smtClean="0">
                <a:solidFill>
                  <a:schemeClr val="accent3">
                    <a:lumMod val="50000"/>
                  </a:schemeClr>
                </a:solidFill>
                <a:latin typeface="+mj-lt"/>
                <a:ea typeface="+mj-ea"/>
                <a:cs typeface="+mj-cs"/>
              </a:rPr>
              <a:t>Developing </a:t>
            </a:r>
            <a:r>
              <a:rPr lang="en-GB" sz="3600" b="1" dirty="0">
                <a:solidFill>
                  <a:schemeClr val="accent3">
                    <a:lumMod val="50000"/>
                  </a:schemeClr>
                </a:solidFill>
                <a:latin typeface="+mj-lt"/>
                <a:ea typeface="+mj-ea"/>
                <a:cs typeface="+mj-cs"/>
              </a:rPr>
              <a:t>the Specification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180528" y="0"/>
            <a:ext cx="8229600" cy="692150"/>
          </a:xfrm>
        </p:spPr>
        <p:txBody>
          <a:bodyPr/>
          <a:lstStyle/>
          <a:p>
            <a:pPr eaLnBrk="1" hangingPunct="1"/>
            <a:r>
              <a:rPr lang="en-GB" sz="4400" dirty="0" smtClean="0"/>
              <a:t>The Procurement Cycle</a:t>
            </a:r>
            <a:endParaRPr lang="fr-CA" sz="4400" dirty="0" smtClean="0">
              <a:solidFill>
                <a:srgbClr val="008000"/>
              </a:solidFill>
            </a:endParaRPr>
          </a:p>
        </p:txBody>
      </p:sp>
      <p:sp>
        <p:nvSpPr>
          <p:cNvPr id="23555" name="Slide Number Placeholder 6"/>
          <p:cNvSpPr>
            <a:spLocks noGrp="1"/>
          </p:cNvSpPr>
          <p:nvPr>
            <p:ph type="sldNum" sz="quarter" idx="10"/>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1D7C62-24DC-4D9F-830E-4A43225F7AE8}" type="slidenum">
              <a:rPr lang="fr-CA">
                <a:solidFill>
                  <a:srgbClr val="0066CC"/>
                </a:solidFill>
                <a:latin typeface="Times New Roman" panose="02020603050405020304" pitchFamily="18" charset="0"/>
              </a:rPr>
              <a:pPr eaLnBrk="1" hangingPunct="1"/>
              <a:t>12</a:t>
            </a:fld>
            <a:endParaRPr lang="fr-CA">
              <a:solidFill>
                <a:srgbClr val="0066CC"/>
              </a:solidFill>
              <a:latin typeface="Times New Roman" panose="02020603050405020304" pitchFamily="18" charset="0"/>
            </a:endParaRPr>
          </a:p>
        </p:txBody>
      </p:sp>
      <p:grpSp>
        <p:nvGrpSpPr>
          <p:cNvPr id="23556" name="Group 19"/>
          <p:cNvGrpSpPr>
            <a:grpSpLocks/>
          </p:cNvGrpSpPr>
          <p:nvPr/>
        </p:nvGrpSpPr>
        <p:grpSpPr bwMode="auto">
          <a:xfrm>
            <a:off x="395288" y="620713"/>
            <a:ext cx="6805612" cy="5918200"/>
            <a:chOff x="1459459" y="600075"/>
            <a:chExt cx="6805612" cy="5918200"/>
          </a:xfrm>
        </p:grpSpPr>
        <p:sp>
          <p:nvSpPr>
            <p:cNvPr id="11" name="Donut 10"/>
            <p:cNvSpPr/>
            <p:nvPr/>
          </p:nvSpPr>
          <p:spPr>
            <a:xfrm>
              <a:off x="2051596" y="1125537"/>
              <a:ext cx="5616575" cy="5111750"/>
            </a:xfrm>
            <a:prstGeom prst="donut">
              <a:avLst>
                <a:gd name="adj" fmla="val 635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graphicFrame>
          <p:nvGraphicFramePr>
            <p:cNvPr id="12" name="Diagram 11"/>
            <p:cNvGraphicFramePr/>
            <p:nvPr/>
          </p:nvGraphicFramePr>
          <p:xfrm>
            <a:off x="2468935" y="1412776"/>
            <a:ext cx="4767362" cy="4542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AutoShape 7"/>
            <p:cNvSpPr>
              <a:spLocks noChangeArrowheads="1"/>
            </p:cNvSpPr>
            <p:nvPr/>
          </p:nvSpPr>
          <p:spPr bwMode="auto">
            <a:xfrm>
              <a:off x="3404146" y="2903537"/>
              <a:ext cx="2924175" cy="1397000"/>
            </a:xfrm>
            <a:prstGeom prst="roundRect">
              <a:avLst>
                <a:gd name="adj" fmla="val 16667"/>
              </a:avLst>
            </a:prstGeom>
            <a:solidFill>
              <a:schemeClr val="accent2"/>
            </a:solidFill>
            <a:ln w="19050">
              <a:noFill/>
              <a:round/>
              <a:headEnd/>
              <a:tailEnd/>
            </a:ln>
          </p:spPr>
          <p:txBody>
            <a:bodyPr lIns="54000" tIns="54000" rIns="54000" bIns="54000" anchor="ctr"/>
            <a:lstStyle/>
            <a:p>
              <a:pPr algn="ctr">
                <a:lnSpc>
                  <a:spcPct val="90000"/>
                </a:lnSpc>
                <a:defRPr/>
              </a:pPr>
              <a:r>
                <a:rPr lang="en-GB" sz="2400" b="1" dirty="0">
                  <a:solidFill>
                    <a:schemeClr val="accent6">
                      <a:lumMod val="40000"/>
                      <a:lumOff val="60000"/>
                    </a:schemeClr>
                  </a:solidFill>
                  <a:latin typeface="Calibri" pitchFamily="34" charset="0"/>
                  <a:cs typeface="+mn-cs"/>
                </a:rPr>
                <a:t>Good Procurement is Sustainable Procurement</a:t>
              </a:r>
            </a:p>
          </p:txBody>
        </p:sp>
        <p:sp>
          <p:nvSpPr>
            <p:cNvPr id="14" name="AutoShape 10"/>
            <p:cNvSpPr>
              <a:spLocks noChangeArrowheads="1"/>
            </p:cNvSpPr>
            <p:nvPr/>
          </p:nvSpPr>
          <p:spPr bwMode="auto">
            <a:xfrm>
              <a:off x="1459459" y="3375025"/>
              <a:ext cx="854075" cy="350837"/>
            </a:xfrm>
            <a:prstGeom prst="notchedRightArrow">
              <a:avLst>
                <a:gd name="adj1" fmla="val 50000"/>
                <a:gd name="adj2" fmla="val 60203"/>
              </a:avLst>
            </a:prstGeom>
            <a:solidFill>
              <a:srgbClr val="FFC000"/>
            </a:solidFill>
            <a:ln w="12700">
              <a:solidFill>
                <a:srgbClr val="000000"/>
              </a:solidFill>
              <a:miter lim="800000"/>
              <a:headEnd/>
              <a:tailEnd/>
            </a:ln>
            <a:effectLst>
              <a:outerShdw dist="53882" dir="2700000" algn="ctr" rotWithShape="0">
                <a:srgbClr val="808080"/>
              </a:outerShdw>
            </a:effectLst>
          </p:spPr>
          <p:txBody>
            <a:bodyPr/>
            <a:lstStyle/>
            <a:p>
              <a:pPr>
                <a:defRPr/>
              </a:pPr>
              <a:endParaRPr lang="en-GB" dirty="0"/>
            </a:p>
          </p:txBody>
        </p:sp>
        <p:sp>
          <p:nvSpPr>
            <p:cNvPr id="15" name="AutoShape 8"/>
            <p:cNvSpPr>
              <a:spLocks noChangeArrowheads="1"/>
            </p:cNvSpPr>
            <p:nvPr/>
          </p:nvSpPr>
          <p:spPr bwMode="auto">
            <a:xfrm rot="3938253">
              <a:off x="3035052" y="794544"/>
              <a:ext cx="790575" cy="401638"/>
            </a:xfrm>
            <a:prstGeom prst="notchedRightArrow">
              <a:avLst>
                <a:gd name="adj1" fmla="val 50000"/>
                <a:gd name="adj2" fmla="val 48153"/>
              </a:avLst>
            </a:prstGeom>
            <a:solidFill>
              <a:srgbClr val="FFC000"/>
            </a:solidFill>
            <a:ln w="12700">
              <a:solidFill>
                <a:srgbClr val="000000"/>
              </a:solidFill>
              <a:miter lim="800000"/>
              <a:headEnd/>
              <a:tailEnd/>
            </a:ln>
            <a:effectLst>
              <a:outerShdw dist="53882" dir="2700000" algn="ctr" rotWithShape="0">
                <a:srgbClr val="808080"/>
              </a:outerShdw>
            </a:effectLst>
          </p:spPr>
          <p:txBody>
            <a:bodyPr/>
            <a:lstStyle/>
            <a:p>
              <a:pPr>
                <a:defRPr/>
              </a:pPr>
              <a:endParaRPr lang="en-GB" dirty="0"/>
            </a:p>
          </p:txBody>
        </p:sp>
        <p:sp>
          <p:nvSpPr>
            <p:cNvPr id="16" name="AutoShape 7"/>
            <p:cNvSpPr>
              <a:spLocks noChangeArrowheads="1"/>
            </p:cNvSpPr>
            <p:nvPr/>
          </p:nvSpPr>
          <p:spPr bwMode="auto">
            <a:xfrm rot="6909596">
              <a:off x="5801271" y="901700"/>
              <a:ext cx="868363" cy="401637"/>
            </a:xfrm>
            <a:prstGeom prst="notchedRightArrow">
              <a:avLst>
                <a:gd name="adj1" fmla="val 50000"/>
                <a:gd name="adj2" fmla="val 52921"/>
              </a:avLst>
            </a:prstGeom>
            <a:solidFill>
              <a:srgbClr val="FFC000"/>
            </a:solidFill>
            <a:ln w="12700">
              <a:solidFill>
                <a:srgbClr val="000000"/>
              </a:solidFill>
              <a:miter lim="800000"/>
              <a:headEnd/>
              <a:tailEnd/>
            </a:ln>
            <a:effectLst>
              <a:outerShdw dist="56796" dir="9206097" algn="ctr" rotWithShape="0">
                <a:srgbClr val="808080"/>
              </a:outerShdw>
            </a:effectLst>
          </p:spPr>
          <p:txBody>
            <a:bodyPr/>
            <a:lstStyle/>
            <a:p>
              <a:pPr>
                <a:defRPr/>
              </a:pPr>
              <a:endParaRPr lang="en-GB" dirty="0"/>
            </a:p>
          </p:txBody>
        </p:sp>
        <p:sp>
          <p:nvSpPr>
            <p:cNvPr id="17" name="AutoShape 6"/>
            <p:cNvSpPr>
              <a:spLocks noChangeArrowheads="1"/>
            </p:cNvSpPr>
            <p:nvPr/>
          </p:nvSpPr>
          <p:spPr bwMode="auto">
            <a:xfrm rot="10800000">
              <a:off x="7368134" y="3306762"/>
              <a:ext cx="896937" cy="396875"/>
            </a:xfrm>
            <a:prstGeom prst="notchedRightArrow">
              <a:avLst>
                <a:gd name="adj1" fmla="val 50000"/>
                <a:gd name="adj2" fmla="val 60696"/>
              </a:avLst>
            </a:prstGeom>
            <a:solidFill>
              <a:srgbClr val="FFC000"/>
            </a:solidFill>
            <a:ln w="12700">
              <a:solidFill>
                <a:srgbClr val="000000"/>
              </a:solidFill>
              <a:miter lim="800000"/>
              <a:headEnd/>
              <a:tailEnd/>
            </a:ln>
            <a:effectLst>
              <a:outerShdw dist="35921" dir="8100000" algn="ctr" rotWithShape="0">
                <a:srgbClr val="808080"/>
              </a:outerShdw>
            </a:effectLst>
          </p:spPr>
          <p:txBody>
            <a:bodyPr/>
            <a:lstStyle/>
            <a:p>
              <a:pPr>
                <a:defRPr/>
              </a:pPr>
              <a:endParaRPr lang="en-GB" dirty="0"/>
            </a:p>
          </p:txBody>
        </p:sp>
        <p:sp>
          <p:nvSpPr>
            <p:cNvPr id="18" name="AutoShape 5"/>
            <p:cNvSpPr>
              <a:spLocks noChangeArrowheads="1"/>
            </p:cNvSpPr>
            <p:nvPr/>
          </p:nvSpPr>
          <p:spPr bwMode="auto">
            <a:xfrm rot="15057457">
              <a:off x="5674271" y="5846762"/>
              <a:ext cx="944563" cy="398463"/>
            </a:xfrm>
            <a:prstGeom prst="notchedRightArrow">
              <a:avLst>
                <a:gd name="adj1" fmla="val 41775"/>
                <a:gd name="adj2" fmla="val 69802"/>
              </a:avLst>
            </a:prstGeom>
            <a:solidFill>
              <a:srgbClr val="FFC000"/>
            </a:solidFill>
            <a:ln w="12700">
              <a:solidFill>
                <a:srgbClr val="000000"/>
              </a:solidFill>
              <a:miter lim="800000"/>
              <a:headEnd/>
              <a:tailEnd/>
            </a:ln>
            <a:effectLst>
              <a:outerShdw dist="45791" dir="8778596" algn="ctr" rotWithShape="0">
                <a:srgbClr val="808080"/>
              </a:outerShdw>
            </a:effectLst>
          </p:spPr>
          <p:txBody>
            <a:bodyPr/>
            <a:lstStyle/>
            <a:p>
              <a:pPr>
                <a:defRPr/>
              </a:pPr>
              <a:endParaRPr lang="en-GB" dirty="0"/>
            </a:p>
          </p:txBody>
        </p:sp>
      </p:grpSp>
      <p:sp>
        <p:nvSpPr>
          <p:cNvPr id="19" name="AutoShape 9"/>
          <p:cNvSpPr>
            <a:spLocks noChangeArrowheads="1"/>
          </p:cNvSpPr>
          <p:nvPr/>
        </p:nvSpPr>
        <p:spPr bwMode="auto">
          <a:xfrm rot="17609914">
            <a:off x="1842294" y="5934869"/>
            <a:ext cx="981075" cy="344487"/>
          </a:xfrm>
          <a:prstGeom prst="notchedRightArrow">
            <a:avLst>
              <a:gd name="adj1" fmla="val 50000"/>
              <a:gd name="adj2" fmla="val 81400"/>
            </a:avLst>
          </a:prstGeom>
          <a:solidFill>
            <a:srgbClr val="FFC000"/>
          </a:solidFill>
          <a:ln w="12700">
            <a:solidFill>
              <a:srgbClr val="000000"/>
            </a:solidFill>
            <a:miter lim="800000"/>
            <a:headEnd/>
            <a:tailEnd/>
          </a:ln>
          <a:effectLst>
            <a:outerShdw dist="45791" dir="2021404" algn="ctr" rotWithShape="0">
              <a:srgbClr val="808080"/>
            </a:outerShdw>
          </a:effectLst>
        </p:spPr>
        <p:txBody>
          <a:bodyPr/>
          <a:lstStyle/>
          <a:p>
            <a:pPr>
              <a:defRPr/>
            </a:pPr>
            <a:endParaRPr lang="en-GB" dirty="0"/>
          </a:p>
        </p:txBody>
      </p:sp>
      <p:sp>
        <p:nvSpPr>
          <p:cNvPr id="2" name="TextBox 1"/>
          <p:cNvSpPr txBox="1"/>
          <p:nvPr/>
        </p:nvSpPr>
        <p:spPr>
          <a:xfrm>
            <a:off x="7236296" y="3140968"/>
            <a:ext cx="2066945" cy="923330"/>
          </a:xfrm>
          <a:prstGeom prst="rect">
            <a:avLst/>
          </a:prstGeom>
          <a:noFill/>
        </p:spPr>
        <p:txBody>
          <a:bodyPr wrap="square" rtlCol="0">
            <a:spAutoFit/>
          </a:bodyPr>
          <a:lstStyle/>
          <a:p>
            <a:r>
              <a:rPr lang="en-GB" dirty="0"/>
              <a:t>Stakeholder </a:t>
            </a:r>
            <a:endParaRPr lang="en-GB" dirty="0" smtClean="0"/>
          </a:p>
          <a:p>
            <a:r>
              <a:rPr lang="en-GB" dirty="0" smtClean="0"/>
              <a:t>and supplier </a:t>
            </a:r>
            <a:r>
              <a:rPr lang="en-GB" dirty="0"/>
              <a:t>engagement</a:t>
            </a:r>
          </a:p>
        </p:txBody>
      </p:sp>
    </p:spTree>
    <p:extLst>
      <p:ext uri="{BB962C8B-B14F-4D97-AF65-F5344CB8AC3E}">
        <p14:creationId xmlns:p14="http://schemas.microsoft.com/office/powerpoint/2010/main" val="1214921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4"/>
          <p:cNvSpPr>
            <a:spLocks noGrp="1"/>
          </p:cNvSpPr>
          <p:nvPr>
            <p:ph type="title"/>
          </p:nvPr>
        </p:nvSpPr>
        <p:spPr>
          <a:xfrm>
            <a:off x="468313" y="0"/>
            <a:ext cx="8229600" cy="908050"/>
          </a:xfrm>
        </p:spPr>
        <p:txBody>
          <a:bodyPr/>
          <a:lstStyle/>
          <a:p>
            <a:r>
              <a:rPr smtClean="0"/>
              <a:t>Key Sustainability Issues</a:t>
            </a:r>
          </a:p>
        </p:txBody>
      </p:sp>
      <p:grpSp>
        <p:nvGrpSpPr>
          <p:cNvPr id="37892" name="Group 17"/>
          <p:cNvGrpSpPr>
            <a:grpSpLocks/>
          </p:cNvGrpSpPr>
          <p:nvPr/>
        </p:nvGrpSpPr>
        <p:grpSpPr bwMode="auto">
          <a:xfrm>
            <a:off x="107950" y="115888"/>
            <a:ext cx="8640763" cy="1655762"/>
            <a:chOff x="107504" y="116632"/>
            <a:chExt cx="8641209" cy="1655604"/>
          </a:xfrm>
        </p:grpSpPr>
        <p:pic>
          <p:nvPicPr>
            <p:cNvPr id="14" name="Picture 7" descr="C:\Documents and Settings\Emma_2\Local Settings\Temporary Internet Files\Content.IE5\W3LOI3L0\MP900437358[1].jpg"/>
            <p:cNvPicPr>
              <a:picLocks noChangeAspect="1" noChangeArrowheads="1"/>
            </p:cNvPicPr>
            <p:nvPr/>
          </p:nvPicPr>
          <p:blipFill>
            <a:blip r:embed="rId3" cstate="print"/>
            <a:srcRect/>
            <a:stretch>
              <a:fillRect/>
            </a:stretch>
          </p:blipFill>
          <p:spPr bwMode="auto">
            <a:xfrm>
              <a:off x="107504" y="116632"/>
              <a:ext cx="900000" cy="9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7897" name="TextBox 15"/>
            <p:cNvSpPr txBox="1">
              <a:spLocks noChangeArrowheads="1"/>
            </p:cNvSpPr>
            <p:nvPr/>
          </p:nvSpPr>
          <p:spPr bwMode="auto">
            <a:xfrm>
              <a:off x="250825" y="1033572"/>
              <a:ext cx="8497888" cy="738664"/>
            </a:xfrm>
            <a:prstGeom prst="rect">
              <a:avLst/>
            </a:prstGeom>
            <a:noFill/>
            <a:ln w="9525">
              <a:noFill/>
              <a:miter lim="800000"/>
              <a:headEnd/>
              <a:tailEnd/>
            </a:ln>
          </p:spPr>
          <p:txBody>
            <a:bodyPr>
              <a:spAutoFit/>
            </a:bodyPr>
            <a:lstStyle/>
            <a:p>
              <a:pPr algn="just"/>
              <a:r>
                <a:rPr lang="en-GB" sz="1400" dirty="0">
                  <a:latin typeface="+mn-lt"/>
                </a:rPr>
                <a:t>To achieve sustainability i.e. to minimise our impact on the environment and promote social equality we need to take an integrated approach to the multiple aspects of our work and daily lives, ensuring we consider not just economic but also environmental and social issues, </a:t>
              </a:r>
              <a:r>
                <a:rPr lang="en-GB" sz="1400" dirty="0" smtClean="0">
                  <a:latin typeface="+mn-lt"/>
                </a:rPr>
                <a:t>which </a:t>
              </a:r>
              <a:r>
                <a:rPr lang="en-GB" sz="1400" i="1" dirty="0" smtClean="0">
                  <a:latin typeface="+mn-lt"/>
                </a:rPr>
                <a:t>may</a:t>
              </a:r>
              <a:r>
                <a:rPr lang="en-GB" sz="1400" dirty="0" smtClean="0">
                  <a:latin typeface="+mn-lt"/>
                </a:rPr>
                <a:t> include the following: </a:t>
              </a:r>
              <a:endParaRPr lang="en-GB" sz="1400" dirty="0">
                <a:latin typeface="+mn-lt"/>
              </a:endParaRPr>
            </a:p>
          </p:txBody>
        </p:sp>
      </p:grpSp>
      <p:sp>
        <p:nvSpPr>
          <p:cNvPr id="10" name="Content Placeholder 5"/>
          <p:cNvSpPr>
            <a:spLocks noGrp="1"/>
          </p:cNvSpPr>
          <p:nvPr>
            <p:ph idx="1"/>
          </p:nvPr>
        </p:nvSpPr>
        <p:spPr>
          <a:xfrm>
            <a:off x="50010" y="1844675"/>
            <a:ext cx="5184775" cy="2592388"/>
          </a:xfrm>
          <a:prstGeom prst="roundRect">
            <a:avLst/>
          </a:prstGeom>
        </p:spPr>
        <p:style>
          <a:lnRef idx="0">
            <a:schemeClr val="accent3"/>
          </a:lnRef>
          <a:fillRef idx="3">
            <a:schemeClr val="accent3"/>
          </a:fillRef>
          <a:effectRef idx="3">
            <a:schemeClr val="accent3"/>
          </a:effectRef>
          <a:fontRef idx="minor">
            <a:schemeClr val="lt1"/>
          </a:fontRef>
        </p:style>
        <p:txBody>
          <a:bodyPr lIns="36000" tIns="36000" rIns="0" bIns="36000" numCol="1"/>
          <a:lstStyle/>
          <a:p>
            <a:pPr marL="361950" indent="-361950" eaLnBrk="1" hangingPunct="1">
              <a:spcBef>
                <a:spcPct val="0"/>
              </a:spcBef>
              <a:spcAft>
                <a:spcPts val="300"/>
              </a:spcAft>
              <a:buClr>
                <a:schemeClr val="bg1"/>
              </a:buClr>
              <a:buNone/>
              <a:defRPr/>
            </a:pPr>
            <a:r>
              <a:rPr lang="en-GB" sz="1800" dirty="0">
                <a:solidFill>
                  <a:schemeClr val="tx1"/>
                </a:solidFill>
                <a:sym typeface="Webdings"/>
              </a:rPr>
              <a:t> </a:t>
            </a:r>
            <a:r>
              <a:rPr lang="en-GB" sz="1800" b="1" dirty="0" smtClean="0">
                <a:solidFill>
                  <a:schemeClr val="tx1"/>
                </a:solidFill>
              </a:rPr>
              <a:t>Environmental issues</a:t>
            </a:r>
          </a:p>
          <a:p>
            <a:pPr marL="174625" indent="-174625" eaLnBrk="1" hangingPunct="1">
              <a:spcBef>
                <a:spcPct val="0"/>
              </a:spcBef>
              <a:spcAft>
                <a:spcPts val="300"/>
              </a:spcAft>
              <a:buClr>
                <a:schemeClr val="bg1"/>
              </a:buClr>
              <a:defRPr/>
            </a:pPr>
            <a:r>
              <a:rPr lang="en-GB" sz="1600" dirty="0" smtClean="0">
                <a:solidFill>
                  <a:schemeClr val="tx1"/>
                </a:solidFill>
              </a:rPr>
              <a:t>CO</a:t>
            </a:r>
            <a:r>
              <a:rPr lang="en-GB" sz="1600" baseline="-25000" dirty="0" smtClean="0">
                <a:solidFill>
                  <a:schemeClr val="tx1"/>
                </a:solidFill>
              </a:rPr>
              <a:t>2</a:t>
            </a:r>
            <a:r>
              <a:rPr lang="en-GB" sz="1600" dirty="0" smtClean="0">
                <a:solidFill>
                  <a:schemeClr val="tx1"/>
                </a:solidFill>
              </a:rPr>
              <a:t> and other Greenhouse Gas Emissions (GHGs)</a:t>
            </a:r>
          </a:p>
          <a:p>
            <a:pPr marL="174625" indent="-174625" eaLnBrk="1" hangingPunct="1">
              <a:spcBef>
                <a:spcPct val="0"/>
              </a:spcBef>
              <a:spcAft>
                <a:spcPts val="300"/>
              </a:spcAft>
              <a:buClr>
                <a:schemeClr val="bg1"/>
              </a:buClr>
              <a:defRPr/>
            </a:pPr>
            <a:r>
              <a:rPr lang="en-GB" sz="1600" dirty="0" smtClean="0">
                <a:solidFill>
                  <a:schemeClr val="tx1"/>
                </a:solidFill>
              </a:rPr>
              <a:t>Other emissions to air</a:t>
            </a:r>
          </a:p>
          <a:p>
            <a:pPr marL="174625" indent="-174625" eaLnBrk="1" hangingPunct="1">
              <a:spcBef>
                <a:spcPct val="0"/>
              </a:spcBef>
              <a:spcAft>
                <a:spcPts val="300"/>
              </a:spcAft>
              <a:buClr>
                <a:schemeClr val="bg1"/>
              </a:buClr>
              <a:defRPr/>
            </a:pPr>
            <a:r>
              <a:rPr lang="en-GB" sz="1600" dirty="0" smtClean="0">
                <a:solidFill>
                  <a:schemeClr val="tx1"/>
                </a:solidFill>
              </a:rPr>
              <a:t>Emissions to water</a:t>
            </a:r>
          </a:p>
          <a:p>
            <a:pPr marL="174625" indent="-174625" eaLnBrk="1" hangingPunct="1">
              <a:spcBef>
                <a:spcPct val="0"/>
              </a:spcBef>
              <a:spcAft>
                <a:spcPts val="300"/>
              </a:spcAft>
              <a:buClr>
                <a:schemeClr val="bg1"/>
              </a:buClr>
              <a:defRPr/>
            </a:pPr>
            <a:r>
              <a:rPr lang="en-GB" sz="1600" dirty="0" smtClean="0">
                <a:solidFill>
                  <a:schemeClr val="tx1"/>
                </a:solidFill>
              </a:rPr>
              <a:t>Hazardous substances</a:t>
            </a:r>
          </a:p>
          <a:p>
            <a:pPr marL="174625" indent="-174625" eaLnBrk="1" hangingPunct="1">
              <a:spcBef>
                <a:spcPct val="0"/>
              </a:spcBef>
              <a:spcAft>
                <a:spcPts val="300"/>
              </a:spcAft>
              <a:buClr>
                <a:schemeClr val="bg1"/>
              </a:buClr>
              <a:defRPr/>
            </a:pPr>
            <a:r>
              <a:rPr lang="en-GB" sz="1600" dirty="0" smtClean="0">
                <a:solidFill>
                  <a:schemeClr val="tx1"/>
                </a:solidFill>
              </a:rPr>
              <a:t>Materials and natural resources</a:t>
            </a:r>
          </a:p>
          <a:p>
            <a:pPr marL="174625" indent="-174625" eaLnBrk="1" hangingPunct="1">
              <a:spcBef>
                <a:spcPct val="0"/>
              </a:spcBef>
              <a:spcAft>
                <a:spcPts val="0"/>
              </a:spcAft>
              <a:buClr>
                <a:schemeClr val="bg1"/>
              </a:buClr>
              <a:defRPr/>
            </a:pPr>
            <a:r>
              <a:rPr lang="en-GB" sz="1600" dirty="0" smtClean="0">
                <a:solidFill>
                  <a:schemeClr val="tx1"/>
                </a:solidFill>
              </a:rPr>
              <a:t>Climate change adaptation</a:t>
            </a:r>
            <a:endParaRPr lang="en-GB" sz="1600" dirty="0" smtClean="0"/>
          </a:p>
          <a:p>
            <a:pPr marL="0" indent="0" eaLnBrk="1" hangingPunct="1">
              <a:spcBef>
                <a:spcPct val="0"/>
              </a:spcBef>
              <a:spcAft>
                <a:spcPts val="300"/>
              </a:spcAft>
              <a:buClr>
                <a:schemeClr val="bg1"/>
              </a:buClr>
              <a:buFont typeface="Webdings" pitchFamily="18" charset="2"/>
              <a:buChar char="ü"/>
              <a:defRPr/>
            </a:pPr>
            <a:endParaRPr lang="en-GB" sz="1600" dirty="0" smtClean="0">
              <a:solidFill>
                <a:schemeClr val="tx1"/>
              </a:solidFill>
            </a:endParaRPr>
          </a:p>
          <a:p>
            <a:pPr marL="0" indent="0" eaLnBrk="1" hangingPunct="1">
              <a:spcBef>
                <a:spcPct val="0"/>
              </a:spcBef>
              <a:spcAft>
                <a:spcPts val="300"/>
              </a:spcAft>
              <a:buClr>
                <a:schemeClr val="bg1"/>
              </a:buClr>
              <a:buNone/>
              <a:defRPr/>
            </a:pPr>
            <a:endParaRPr lang="en-US" sz="2000" dirty="0" smtClean="0"/>
          </a:p>
          <a:p>
            <a:pPr>
              <a:spcAft>
                <a:spcPts val="300"/>
              </a:spcAft>
              <a:buClr>
                <a:schemeClr val="accent3"/>
              </a:buClr>
              <a:defRPr/>
            </a:pPr>
            <a:endParaRPr lang="en-GB" sz="2000" dirty="0"/>
          </a:p>
        </p:txBody>
      </p:sp>
      <p:sp>
        <p:nvSpPr>
          <p:cNvPr id="15" name="Content Placeholder 7"/>
          <p:cNvSpPr txBox="1">
            <a:spLocks/>
          </p:cNvSpPr>
          <p:nvPr/>
        </p:nvSpPr>
        <p:spPr bwMode="auto">
          <a:xfrm>
            <a:off x="5306221" y="1844675"/>
            <a:ext cx="3794125" cy="2592388"/>
          </a:xfrm>
          <a:prstGeom prst="roundRect">
            <a:avLst/>
          </a:prstGeom>
          <a:ln w="9525">
            <a:noFill/>
            <a:miter lim="800000"/>
            <a:headEnd/>
            <a:tailEnd/>
          </a:ln>
        </p:spPr>
        <p:style>
          <a:lnRef idx="0">
            <a:schemeClr val="accent1"/>
          </a:lnRef>
          <a:fillRef idx="3">
            <a:schemeClr val="accent1"/>
          </a:fillRef>
          <a:effectRef idx="3">
            <a:schemeClr val="accent1"/>
          </a:effectRef>
          <a:fontRef idx="minor">
            <a:schemeClr val="lt1"/>
          </a:fontRef>
        </p:style>
        <p:txBody>
          <a:bodyPr lIns="36000" tIns="36000" rIns="36000" bIns="36000"/>
          <a:lstStyle/>
          <a:p>
            <a:pPr marL="441325" indent="-441325">
              <a:spcAft>
                <a:spcPts val="300"/>
              </a:spcAft>
              <a:buClr>
                <a:schemeClr val="bg1"/>
              </a:buClr>
              <a:tabLst>
                <a:tab pos="171450" algn="l"/>
              </a:tabLst>
              <a:defRPr/>
            </a:pPr>
            <a:r>
              <a:rPr lang="en-GB" dirty="0" smtClean="0">
                <a:solidFill>
                  <a:schemeClr val="tx1"/>
                </a:solidFill>
                <a:sym typeface="Webdings"/>
              </a:rPr>
              <a:t> </a:t>
            </a:r>
            <a:r>
              <a:rPr lang="en-GB" b="1" dirty="0" smtClean="0">
                <a:solidFill>
                  <a:schemeClr val="tx1"/>
                </a:solidFill>
              </a:rPr>
              <a:t>Socio-Economic </a:t>
            </a:r>
            <a:r>
              <a:rPr lang="en-GB" b="1" dirty="0">
                <a:solidFill>
                  <a:schemeClr val="tx1"/>
                </a:solidFill>
              </a:rPr>
              <a:t>issues</a:t>
            </a:r>
          </a:p>
          <a:p>
            <a:pPr marL="174625" indent="-174625">
              <a:spcAft>
                <a:spcPts val="300"/>
              </a:spcAft>
              <a:buClr>
                <a:schemeClr val="bg1"/>
              </a:buClr>
              <a:buFont typeface="Arial" pitchFamily="34" charset="0"/>
              <a:buChar char="•"/>
              <a:defRPr/>
            </a:pPr>
            <a:r>
              <a:rPr lang="en-GB" sz="1600" dirty="0" smtClean="0">
                <a:solidFill>
                  <a:schemeClr val="bg1"/>
                </a:solidFill>
              </a:rPr>
              <a:t>Health and well-being</a:t>
            </a:r>
            <a:endParaRPr lang="en-GB" sz="1600" dirty="0">
              <a:solidFill>
                <a:schemeClr val="bg1"/>
              </a:solidFill>
            </a:endParaRPr>
          </a:p>
          <a:p>
            <a:pPr marL="174625" indent="-174625">
              <a:spcAft>
                <a:spcPts val="300"/>
              </a:spcAft>
              <a:buClr>
                <a:schemeClr val="bg1"/>
              </a:buClr>
              <a:buFont typeface="Arial" pitchFamily="34" charset="0"/>
              <a:buChar char="•"/>
              <a:defRPr/>
            </a:pPr>
            <a:r>
              <a:rPr lang="en-GB" sz="1600" dirty="0" smtClean="0">
                <a:solidFill>
                  <a:schemeClr val="bg1"/>
                </a:solidFill>
              </a:rPr>
              <a:t>Education</a:t>
            </a:r>
            <a:endParaRPr lang="en-GB" sz="1600" dirty="0">
              <a:solidFill>
                <a:schemeClr val="bg1"/>
              </a:solidFill>
            </a:endParaRPr>
          </a:p>
          <a:p>
            <a:pPr marL="174625" indent="-174625">
              <a:spcAft>
                <a:spcPts val="300"/>
              </a:spcAft>
              <a:buClr>
                <a:schemeClr val="bg1"/>
              </a:buClr>
              <a:buFont typeface="Arial" pitchFamily="34" charset="0"/>
              <a:buChar char="•"/>
              <a:defRPr/>
            </a:pPr>
            <a:r>
              <a:rPr lang="en-GB" sz="1600" dirty="0" smtClean="0">
                <a:solidFill>
                  <a:schemeClr val="bg1"/>
                </a:solidFill>
              </a:rPr>
              <a:t>Employment</a:t>
            </a:r>
            <a:endParaRPr lang="en-GB" sz="1600" dirty="0">
              <a:solidFill>
                <a:schemeClr val="bg1"/>
              </a:solidFill>
            </a:endParaRPr>
          </a:p>
          <a:p>
            <a:pPr marL="174625" indent="-174625">
              <a:spcAft>
                <a:spcPts val="300"/>
              </a:spcAft>
              <a:buClr>
                <a:schemeClr val="bg1"/>
              </a:buClr>
              <a:buFont typeface="Arial" pitchFamily="34" charset="0"/>
              <a:buChar char="•"/>
              <a:defRPr/>
            </a:pPr>
            <a:r>
              <a:rPr lang="en-GB" sz="1600" dirty="0" smtClean="0">
                <a:solidFill>
                  <a:schemeClr val="bg1"/>
                </a:solidFill>
              </a:rPr>
              <a:t>Community</a:t>
            </a:r>
            <a:endParaRPr lang="en-GB" sz="1600" dirty="0">
              <a:solidFill>
                <a:schemeClr val="bg1"/>
              </a:solidFill>
            </a:endParaRPr>
          </a:p>
          <a:p>
            <a:pPr marL="174625" indent="-174625">
              <a:spcAft>
                <a:spcPts val="300"/>
              </a:spcAft>
              <a:buClr>
                <a:schemeClr val="bg1"/>
              </a:buClr>
              <a:buFont typeface="Arial" pitchFamily="34" charset="0"/>
              <a:buChar char="•"/>
              <a:defRPr/>
            </a:pPr>
            <a:r>
              <a:rPr lang="en-GB" sz="1600" dirty="0" smtClean="0">
                <a:solidFill>
                  <a:schemeClr val="bg1"/>
                </a:solidFill>
              </a:rPr>
              <a:t>Labour </a:t>
            </a:r>
            <a:r>
              <a:rPr lang="en-GB" sz="1600" dirty="0">
                <a:solidFill>
                  <a:schemeClr val="bg1"/>
                </a:solidFill>
              </a:rPr>
              <a:t>Standards </a:t>
            </a:r>
            <a:r>
              <a:rPr lang="en-GB" sz="1600" dirty="0" smtClean="0">
                <a:solidFill>
                  <a:schemeClr val="bg1"/>
                </a:solidFill>
              </a:rPr>
              <a:t>and </a:t>
            </a:r>
            <a:r>
              <a:rPr lang="en-GB" sz="1600" dirty="0">
                <a:solidFill>
                  <a:schemeClr val="bg1"/>
                </a:solidFill>
              </a:rPr>
              <a:t>Human Rights</a:t>
            </a:r>
          </a:p>
          <a:p>
            <a:pPr marL="174625" indent="-174625">
              <a:spcAft>
                <a:spcPts val="300"/>
              </a:spcAft>
              <a:buClr>
                <a:schemeClr val="bg1"/>
              </a:buClr>
              <a:buFont typeface="Arial" pitchFamily="34" charset="0"/>
              <a:buChar char="•"/>
              <a:defRPr/>
            </a:pPr>
            <a:r>
              <a:rPr lang="en-GB" sz="1600" dirty="0" smtClean="0">
                <a:solidFill>
                  <a:schemeClr val="bg1"/>
                </a:solidFill>
              </a:rPr>
              <a:t>Equality and Diversity</a:t>
            </a:r>
            <a:endParaRPr lang="en-GB" sz="1600" dirty="0">
              <a:solidFill>
                <a:schemeClr val="bg1"/>
              </a:solidFill>
            </a:endParaRPr>
          </a:p>
          <a:p>
            <a:pPr marL="174625" indent="-174625">
              <a:spcAft>
                <a:spcPts val="300"/>
              </a:spcAft>
              <a:buClr>
                <a:schemeClr val="bg1"/>
              </a:buClr>
              <a:buFont typeface="Arial" pitchFamily="34" charset="0"/>
              <a:buChar char="•"/>
              <a:defRPr/>
            </a:pPr>
            <a:r>
              <a:rPr lang="en-GB" sz="1600" dirty="0" smtClean="0">
                <a:solidFill>
                  <a:schemeClr val="bg1"/>
                </a:solidFill>
              </a:rPr>
              <a:t>Fair </a:t>
            </a:r>
            <a:r>
              <a:rPr lang="en-GB" sz="1600" dirty="0">
                <a:solidFill>
                  <a:schemeClr val="bg1"/>
                </a:solidFill>
              </a:rPr>
              <a:t>and ethical trade</a:t>
            </a:r>
          </a:p>
        </p:txBody>
      </p:sp>
      <p:sp>
        <p:nvSpPr>
          <p:cNvPr id="16" name="TextBox 15"/>
          <p:cNvSpPr txBox="1"/>
          <p:nvPr/>
        </p:nvSpPr>
        <p:spPr>
          <a:xfrm>
            <a:off x="3139705" y="2636912"/>
            <a:ext cx="1892698" cy="1477328"/>
          </a:xfrm>
          <a:prstGeom prst="rect">
            <a:avLst/>
          </a:prstGeom>
          <a:noFill/>
        </p:spPr>
        <p:txBody>
          <a:bodyPr wrap="none" rtlCol="0">
            <a:spAutoFit/>
          </a:bodyPr>
          <a:lstStyle/>
          <a:p>
            <a:pPr>
              <a:spcAft>
                <a:spcPts val="300"/>
              </a:spcAft>
              <a:buClr>
                <a:schemeClr val="bg1"/>
              </a:buClr>
              <a:buFont typeface="Arial" pitchFamily="34" charset="0"/>
              <a:buChar char="•"/>
              <a:defRPr/>
            </a:pPr>
            <a:r>
              <a:rPr lang="en-GB" sz="1600" dirty="0" smtClean="0">
                <a:latin typeface="+mj-lt"/>
              </a:rPr>
              <a:t>  Energy</a:t>
            </a:r>
          </a:p>
          <a:p>
            <a:pPr>
              <a:spcAft>
                <a:spcPts val="300"/>
              </a:spcAft>
              <a:buClr>
                <a:schemeClr val="bg1"/>
              </a:buClr>
              <a:buFont typeface="Arial" pitchFamily="34" charset="0"/>
              <a:buChar char="•"/>
              <a:defRPr/>
            </a:pPr>
            <a:r>
              <a:rPr lang="en-GB" sz="1600" dirty="0">
                <a:latin typeface="+mj-lt"/>
              </a:rPr>
              <a:t> </a:t>
            </a:r>
            <a:r>
              <a:rPr lang="en-GB" sz="1600" dirty="0" smtClean="0">
                <a:latin typeface="+mj-lt"/>
              </a:rPr>
              <a:t> Water</a:t>
            </a:r>
          </a:p>
          <a:p>
            <a:pPr>
              <a:spcAft>
                <a:spcPts val="300"/>
              </a:spcAft>
              <a:buClr>
                <a:schemeClr val="bg1"/>
              </a:buClr>
              <a:buFont typeface="Arial" pitchFamily="34" charset="0"/>
              <a:buChar char="•"/>
              <a:defRPr/>
            </a:pPr>
            <a:r>
              <a:rPr lang="en-GB" sz="1600" dirty="0">
                <a:latin typeface="+mj-lt"/>
              </a:rPr>
              <a:t> </a:t>
            </a:r>
            <a:r>
              <a:rPr lang="en-GB" sz="1600" dirty="0" smtClean="0">
                <a:latin typeface="+mj-lt"/>
              </a:rPr>
              <a:t> Waste</a:t>
            </a:r>
            <a:endParaRPr lang="en-GB" sz="1600" dirty="0">
              <a:latin typeface="+mj-lt"/>
            </a:endParaRPr>
          </a:p>
          <a:p>
            <a:pPr>
              <a:spcAft>
                <a:spcPts val="300"/>
              </a:spcAft>
              <a:buClr>
                <a:schemeClr val="bg1"/>
              </a:buClr>
              <a:buFont typeface="Arial" pitchFamily="34" charset="0"/>
              <a:buChar char="•"/>
              <a:defRPr/>
            </a:pPr>
            <a:r>
              <a:rPr lang="en-GB" sz="1600" dirty="0">
                <a:latin typeface="+mj-lt"/>
              </a:rPr>
              <a:t>  Biodiversity</a:t>
            </a:r>
          </a:p>
          <a:p>
            <a:pPr>
              <a:spcAft>
                <a:spcPts val="300"/>
              </a:spcAft>
              <a:buClr>
                <a:schemeClr val="bg1"/>
              </a:buClr>
              <a:buFont typeface="Arial" pitchFamily="34" charset="0"/>
              <a:buChar char="•"/>
              <a:defRPr/>
            </a:pPr>
            <a:r>
              <a:rPr lang="en-GB" sz="1600" dirty="0">
                <a:latin typeface="+mj-lt"/>
              </a:rPr>
              <a:t>  Local </a:t>
            </a:r>
            <a:r>
              <a:rPr lang="en-GB" sz="1600" dirty="0" smtClean="0">
                <a:latin typeface="+mj-lt"/>
              </a:rPr>
              <a:t>environment</a:t>
            </a:r>
            <a:endParaRPr lang="en-GB" sz="1600" dirty="0">
              <a:latin typeface="+mj-lt"/>
            </a:endParaRPr>
          </a:p>
        </p:txBody>
      </p:sp>
    </p:spTree>
    <p:extLst>
      <p:ext uri="{BB962C8B-B14F-4D97-AF65-F5344CB8AC3E}">
        <p14:creationId xmlns:p14="http://schemas.microsoft.com/office/powerpoint/2010/main" val="2556554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8"/>
          <p:cNvSpPr>
            <a:spLocks noGrp="1"/>
          </p:cNvSpPr>
          <p:nvPr>
            <p:ph type="title"/>
          </p:nvPr>
        </p:nvSpPr>
        <p:spPr>
          <a:xfrm>
            <a:off x="0" y="404813"/>
            <a:ext cx="9144000" cy="1143000"/>
          </a:xfrm>
        </p:spPr>
        <p:txBody>
          <a:bodyPr/>
          <a:lstStyle/>
          <a:p>
            <a:r>
              <a:rPr smtClean="0"/>
              <a:t>Developing the specification – </a:t>
            </a:r>
            <a:br>
              <a:rPr smtClean="0"/>
            </a:br>
            <a:r>
              <a:rPr smtClean="0"/>
              <a:t>some general principles</a:t>
            </a:r>
          </a:p>
        </p:txBody>
      </p:sp>
      <p:grpSp>
        <p:nvGrpSpPr>
          <p:cNvPr id="35843" name="Group 6"/>
          <p:cNvGrpSpPr>
            <a:grpSpLocks/>
          </p:cNvGrpSpPr>
          <p:nvPr/>
        </p:nvGrpSpPr>
        <p:grpSpPr bwMode="auto">
          <a:xfrm>
            <a:off x="428625" y="1557338"/>
            <a:ext cx="8288338" cy="3673475"/>
            <a:chOff x="428625" y="1067732"/>
            <a:chExt cx="8288339" cy="3674131"/>
          </a:xfrm>
        </p:grpSpPr>
        <p:sp>
          <p:nvSpPr>
            <p:cNvPr id="9" name="AutoShape 3"/>
            <p:cNvSpPr>
              <a:spLocks noChangeArrowheads="1"/>
            </p:cNvSpPr>
            <p:nvPr/>
          </p:nvSpPr>
          <p:spPr bwMode="auto">
            <a:xfrm>
              <a:off x="428625" y="1067732"/>
              <a:ext cx="4289425" cy="3672000"/>
            </a:xfrm>
            <a:prstGeom prst="downArrow">
              <a:avLst>
                <a:gd name="adj1" fmla="val 78370"/>
                <a:gd name="adj2" fmla="val 37923"/>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eaLnBrk="0" hangingPunct="0">
                <a:defRPr/>
              </a:pPr>
              <a:endParaRPr lang="en-GB" sz="2400">
                <a:ea typeface="ＭＳ Ｐゴシック" pitchFamily="34" charset="-128"/>
              </a:endParaRPr>
            </a:p>
            <a:p>
              <a:pPr algn="ctr" eaLnBrk="0" hangingPunct="0">
                <a:defRPr/>
              </a:pPr>
              <a:endParaRPr lang="en-GB" sz="2400">
                <a:ea typeface="ＭＳ Ｐゴシック" pitchFamily="34" charset="-128"/>
              </a:endParaRPr>
            </a:p>
          </p:txBody>
        </p:sp>
        <p:sp>
          <p:nvSpPr>
            <p:cNvPr id="10" name="Text Box 4"/>
            <p:cNvSpPr txBox="1">
              <a:spLocks noChangeArrowheads="1"/>
            </p:cNvSpPr>
            <p:nvPr/>
          </p:nvSpPr>
          <p:spPr bwMode="auto">
            <a:xfrm>
              <a:off x="971550" y="1140770"/>
              <a:ext cx="3209925" cy="2246713"/>
            </a:xfrm>
            <a:prstGeom prst="rect">
              <a:avLst/>
            </a:prstGeom>
            <a:noFill/>
            <a:ln w="9525">
              <a:noFill/>
              <a:miter lim="800000"/>
              <a:headEnd/>
              <a:tailEnd/>
            </a:ln>
          </p:spPr>
          <p:txBody>
            <a:bodyPr lIns="18000" rIns="18000">
              <a:spAutoFit/>
            </a:bodyPr>
            <a:lstStyle/>
            <a:p>
              <a:pPr marL="361950" indent="-361950" eaLnBrk="0" hangingPunct="0">
                <a:buFontTx/>
                <a:buChar char="•"/>
                <a:defRPr/>
              </a:pPr>
              <a:r>
                <a:rPr lang="en-GB" sz="2000" dirty="0">
                  <a:latin typeface="+mn-lt"/>
                  <a:ea typeface="ＭＳ Ｐゴシック" pitchFamily="34" charset="-128"/>
                  <a:cs typeface="+mn-cs"/>
                </a:rPr>
                <a:t> Fossil fuel usage</a:t>
              </a:r>
            </a:p>
            <a:p>
              <a:pPr marL="361950" indent="-361950" eaLnBrk="0" hangingPunct="0">
                <a:buFontTx/>
                <a:buChar char="•"/>
                <a:defRPr/>
              </a:pPr>
              <a:r>
                <a:rPr lang="en-GB" sz="2000" dirty="0">
                  <a:latin typeface="+mn-lt"/>
                  <a:ea typeface="ＭＳ Ｐゴシック" pitchFamily="34" charset="-128"/>
                  <a:cs typeface="+mn-cs"/>
                </a:rPr>
                <a:t> Water consumption</a:t>
              </a:r>
            </a:p>
            <a:p>
              <a:pPr marL="361950" indent="-361950" eaLnBrk="0" hangingPunct="0">
                <a:buFontTx/>
                <a:buChar char="•"/>
                <a:defRPr/>
              </a:pPr>
              <a:r>
                <a:rPr lang="en-GB" sz="2000" dirty="0">
                  <a:latin typeface="+mn-lt"/>
                  <a:ea typeface="ＭＳ Ｐゴシック" pitchFamily="34" charset="-128"/>
                  <a:cs typeface="+mn-cs"/>
                </a:rPr>
                <a:t> Transport</a:t>
              </a:r>
            </a:p>
            <a:p>
              <a:pPr marL="361950" indent="-361950" eaLnBrk="0" hangingPunct="0">
                <a:buFontTx/>
                <a:buChar char="•"/>
                <a:defRPr/>
              </a:pPr>
              <a:r>
                <a:rPr lang="en-GB" sz="2000" dirty="0">
                  <a:latin typeface="+mn-lt"/>
                  <a:ea typeface="ＭＳ Ｐゴシック" pitchFamily="34" charset="-128"/>
                  <a:cs typeface="+mn-cs"/>
                </a:rPr>
                <a:t> Packaging</a:t>
              </a:r>
            </a:p>
            <a:p>
              <a:pPr marL="361950" indent="-361950" eaLnBrk="0" hangingPunct="0">
                <a:buFontTx/>
                <a:buChar char="•"/>
                <a:defRPr/>
              </a:pPr>
              <a:r>
                <a:rPr lang="en-GB" sz="2000" dirty="0">
                  <a:latin typeface="+mn-lt"/>
                  <a:ea typeface="ＭＳ Ｐゴシック" pitchFamily="34" charset="-128"/>
                  <a:cs typeface="+mn-cs"/>
                </a:rPr>
                <a:t> Single-use items</a:t>
              </a:r>
            </a:p>
            <a:p>
              <a:pPr marL="361950" indent="-361950" eaLnBrk="0" hangingPunct="0">
                <a:buFontTx/>
                <a:buChar char="•"/>
                <a:defRPr/>
              </a:pPr>
              <a:r>
                <a:rPr lang="en-GB" sz="2000" dirty="0">
                  <a:latin typeface="+mn-lt"/>
                  <a:ea typeface="ＭＳ Ｐゴシック" pitchFamily="34" charset="-128"/>
                  <a:cs typeface="+mn-cs"/>
                </a:rPr>
                <a:t> Hazardous materials</a:t>
              </a:r>
            </a:p>
            <a:p>
              <a:pPr marL="361950" indent="-361950" eaLnBrk="0" hangingPunct="0">
                <a:buFontTx/>
                <a:buChar char="•"/>
                <a:defRPr/>
              </a:pPr>
              <a:r>
                <a:rPr lang="en-GB" sz="2000" dirty="0">
                  <a:latin typeface="+mn-lt"/>
                  <a:ea typeface="ＭＳ Ｐゴシック" pitchFamily="34" charset="-128"/>
                  <a:cs typeface="+mn-cs"/>
                </a:rPr>
                <a:t> Poor working conditions</a:t>
              </a:r>
              <a:endParaRPr lang="en-GB" sz="2000" dirty="0">
                <a:solidFill>
                  <a:schemeClr val="accent2"/>
                </a:solidFill>
                <a:latin typeface="+mn-lt"/>
                <a:ea typeface="ＭＳ Ｐゴシック" pitchFamily="34" charset="-128"/>
                <a:cs typeface="+mn-cs"/>
              </a:endParaRPr>
            </a:p>
          </p:txBody>
        </p:sp>
        <p:sp>
          <p:nvSpPr>
            <p:cNvPr id="11" name="Text Box 5"/>
            <p:cNvSpPr txBox="1">
              <a:spLocks noChangeArrowheads="1"/>
            </p:cNvSpPr>
            <p:nvPr/>
          </p:nvSpPr>
          <p:spPr bwMode="auto">
            <a:xfrm>
              <a:off x="2066925" y="3589132"/>
              <a:ext cx="942975" cy="585892"/>
            </a:xfrm>
            <a:prstGeom prst="rect">
              <a:avLst/>
            </a:prstGeom>
            <a:noFill/>
            <a:ln w="9525">
              <a:noFill/>
              <a:miter lim="800000"/>
              <a:headEnd/>
              <a:tailEnd/>
            </a:ln>
          </p:spPr>
          <p:txBody>
            <a:bodyPr wrap="none">
              <a:spAutoFit/>
            </a:bodyPr>
            <a:lstStyle/>
            <a:p>
              <a:pPr eaLnBrk="0" hangingPunct="0">
                <a:defRPr/>
              </a:pPr>
              <a:r>
                <a:rPr lang="en-GB" sz="3200" b="1" dirty="0">
                  <a:solidFill>
                    <a:schemeClr val="bg1"/>
                  </a:solidFill>
                  <a:latin typeface="+mn-lt"/>
                  <a:ea typeface="ＭＳ Ｐゴシック" pitchFamily="34" charset="-128"/>
                  <a:cs typeface="+mn-cs"/>
                </a:rPr>
                <a:t>LESS</a:t>
              </a:r>
            </a:p>
          </p:txBody>
        </p:sp>
        <p:grpSp>
          <p:nvGrpSpPr>
            <p:cNvPr id="35852" name="Group 6"/>
            <p:cNvGrpSpPr>
              <a:grpSpLocks/>
            </p:cNvGrpSpPr>
            <p:nvPr/>
          </p:nvGrpSpPr>
          <p:grpSpPr bwMode="auto">
            <a:xfrm>
              <a:off x="4427539" y="1071563"/>
              <a:ext cx="4289425" cy="3670300"/>
              <a:chOff x="2771" y="695"/>
              <a:chExt cx="2702" cy="2312"/>
            </a:xfrm>
          </p:grpSpPr>
          <p:sp>
            <p:nvSpPr>
              <p:cNvPr id="13" name="AutoShape 7"/>
              <p:cNvSpPr>
                <a:spLocks noChangeArrowheads="1"/>
              </p:cNvSpPr>
              <p:nvPr/>
            </p:nvSpPr>
            <p:spPr bwMode="auto">
              <a:xfrm flipV="1">
                <a:off x="2771" y="695"/>
                <a:ext cx="2702" cy="2312"/>
              </a:xfrm>
              <a:prstGeom prst="downArrow">
                <a:avLst>
                  <a:gd name="adj1" fmla="val 78370"/>
                  <a:gd name="adj2" fmla="val 37923"/>
                </a:avLst>
              </a:prstGeom>
              <a:ln>
                <a:headEnd/>
                <a:tailEnd/>
              </a:ln>
            </p:spPr>
            <p:style>
              <a:lnRef idx="0">
                <a:schemeClr val="accent3"/>
              </a:lnRef>
              <a:fillRef idx="3">
                <a:schemeClr val="accent3"/>
              </a:fillRef>
              <a:effectRef idx="3">
                <a:schemeClr val="accent3"/>
              </a:effectRef>
              <a:fontRef idx="minor">
                <a:schemeClr val="lt1"/>
              </a:fontRef>
            </p:style>
            <p:txBody>
              <a:bodyPr wrap="none" tIns="118800" anchor="ctr"/>
              <a:lstStyle/>
              <a:p>
                <a:pPr algn="ctr" eaLnBrk="0" hangingPunct="0">
                  <a:defRPr/>
                </a:pPr>
                <a:endParaRPr lang="en-GB" sz="2000">
                  <a:ea typeface="ＭＳ Ｐゴシック" pitchFamily="34" charset="-128"/>
                </a:endParaRPr>
              </a:p>
              <a:p>
                <a:pPr algn="ctr" eaLnBrk="0" hangingPunct="0">
                  <a:defRPr/>
                </a:pPr>
                <a:endParaRPr lang="en-GB" sz="2000">
                  <a:ea typeface="ＭＳ Ｐゴシック" pitchFamily="34" charset="-128"/>
                </a:endParaRPr>
              </a:p>
            </p:txBody>
          </p:sp>
          <p:sp>
            <p:nvSpPr>
              <p:cNvPr id="14" name="Text Box 8"/>
              <p:cNvSpPr txBox="1">
                <a:spLocks noChangeArrowheads="1"/>
              </p:cNvSpPr>
              <p:nvPr/>
            </p:nvSpPr>
            <p:spPr bwMode="auto">
              <a:xfrm>
                <a:off x="3134" y="1509"/>
                <a:ext cx="1964" cy="1462"/>
              </a:xfrm>
              <a:prstGeom prst="rect">
                <a:avLst/>
              </a:prstGeom>
              <a:noFill/>
              <a:ln w="9525">
                <a:noFill/>
                <a:miter lim="800000"/>
                <a:headEnd/>
                <a:tailEnd/>
              </a:ln>
            </p:spPr>
            <p:txBody>
              <a:bodyPr lIns="18000" tIns="118800" rIns="18000">
                <a:spAutoFit/>
              </a:bodyPr>
              <a:lstStyle/>
              <a:p>
                <a:pPr marL="361950" indent="-361950" eaLnBrk="0" hangingPunct="0">
                  <a:buFont typeface="Arial" pitchFamily="34" charset="0"/>
                  <a:buChar char="•"/>
                  <a:defRPr/>
                </a:pPr>
                <a:r>
                  <a:rPr lang="en-GB" sz="2000" dirty="0">
                    <a:latin typeface="+mn-lt"/>
                    <a:ea typeface="ＭＳ Ｐゴシック" pitchFamily="34" charset="-128"/>
                    <a:cs typeface="+mn-cs"/>
                  </a:rPr>
                  <a:t>Energy &amp; resource efficiency </a:t>
                </a:r>
              </a:p>
              <a:p>
                <a:pPr marL="361950" indent="-361950" eaLnBrk="0" hangingPunct="0">
                  <a:buFontTx/>
                  <a:buChar char="•"/>
                  <a:defRPr/>
                </a:pPr>
                <a:r>
                  <a:rPr lang="en-GB" sz="2000" dirty="0">
                    <a:latin typeface="+mn-lt"/>
                    <a:ea typeface="ＭＳ Ｐゴシック" pitchFamily="34" charset="-128"/>
                    <a:cs typeface="+mn-cs"/>
                  </a:rPr>
                  <a:t>Renewable energy</a:t>
                </a:r>
              </a:p>
              <a:p>
                <a:pPr marL="361950" indent="-361950" eaLnBrk="0" hangingPunct="0">
                  <a:buFontTx/>
                  <a:buChar char="•"/>
                  <a:defRPr/>
                </a:pPr>
                <a:r>
                  <a:rPr lang="en-GB" sz="2000" dirty="0">
                    <a:latin typeface="+mn-lt"/>
                    <a:ea typeface="ＭＳ Ｐゴシック" pitchFamily="34" charset="-128"/>
                    <a:cs typeface="+mn-cs"/>
                  </a:rPr>
                  <a:t>Recycled &amp; reusable items</a:t>
                </a:r>
              </a:p>
              <a:p>
                <a:pPr marL="361950" indent="-361950" eaLnBrk="0" hangingPunct="0">
                  <a:buFontTx/>
                  <a:buChar char="•"/>
                  <a:defRPr/>
                </a:pPr>
                <a:r>
                  <a:rPr lang="en-GB" sz="2000" dirty="0">
                    <a:latin typeface="+mn-lt"/>
                    <a:ea typeface="ＭＳ Ｐゴシック" pitchFamily="34" charset="-128"/>
                    <a:cs typeface="+mn-cs"/>
                  </a:rPr>
                  <a:t>‘Local supply’</a:t>
                </a:r>
              </a:p>
              <a:p>
                <a:pPr marL="361950" indent="-361950" eaLnBrk="0" hangingPunct="0">
                  <a:buFontTx/>
                  <a:buChar char="•"/>
                  <a:defRPr/>
                </a:pPr>
                <a:r>
                  <a:rPr lang="en-GB" sz="2000" dirty="0">
                    <a:latin typeface="+mn-lt"/>
                    <a:ea typeface="ＭＳ Ｐゴシック" pitchFamily="34" charset="-128"/>
                    <a:cs typeface="+mn-cs"/>
                  </a:rPr>
                  <a:t>Skills &amp; capacity</a:t>
                </a:r>
              </a:p>
              <a:p>
                <a:pPr marL="361950" indent="-361950" eaLnBrk="0" hangingPunct="0">
                  <a:buFontTx/>
                  <a:buChar char="•"/>
                  <a:defRPr/>
                </a:pPr>
                <a:r>
                  <a:rPr lang="en-GB" sz="2000" dirty="0">
                    <a:latin typeface="+mn-lt"/>
                    <a:ea typeface="ＭＳ Ｐゴシック" pitchFamily="34" charset="-128"/>
                    <a:cs typeface="+mn-cs"/>
                  </a:rPr>
                  <a:t>Fair and ethical trade</a:t>
                </a:r>
              </a:p>
            </p:txBody>
          </p:sp>
          <p:sp>
            <p:nvSpPr>
              <p:cNvPr id="15" name="Text Box 9"/>
              <p:cNvSpPr txBox="1">
                <a:spLocks noChangeArrowheads="1"/>
              </p:cNvSpPr>
              <p:nvPr/>
            </p:nvSpPr>
            <p:spPr bwMode="auto">
              <a:xfrm>
                <a:off x="3791" y="992"/>
                <a:ext cx="704" cy="376"/>
              </a:xfrm>
              <a:prstGeom prst="rect">
                <a:avLst/>
              </a:prstGeom>
              <a:noFill/>
              <a:ln w="9525">
                <a:noFill/>
                <a:miter lim="800000"/>
                <a:headEnd/>
                <a:tailEnd/>
              </a:ln>
            </p:spPr>
            <p:txBody>
              <a:bodyPr wrap="none" tIns="118800">
                <a:spAutoFit/>
              </a:bodyPr>
              <a:lstStyle/>
              <a:p>
                <a:pPr eaLnBrk="0" hangingPunct="0">
                  <a:defRPr/>
                </a:pPr>
                <a:r>
                  <a:rPr lang="en-GB" sz="2800" b="1" dirty="0">
                    <a:solidFill>
                      <a:schemeClr val="bg1"/>
                    </a:solidFill>
                    <a:latin typeface="+mn-lt"/>
                    <a:ea typeface="ＭＳ Ｐゴシック" pitchFamily="34" charset="-128"/>
                    <a:cs typeface="+mn-cs"/>
                  </a:rPr>
                  <a:t>MORE</a:t>
                </a:r>
              </a:p>
            </p:txBody>
          </p:sp>
        </p:grpSp>
      </p:grpSp>
      <p:sp>
        <p:nvSpPr>
          <p:cNvPr id="18" name="AutoShape 11"/>
          <p:cNvSpPr>
            <a:spLocks noChangeArrowheads="1"/>
          </p:cNvSpPr>
          <p:nvPr/>
        </p:nvSpPr>
        <p:spPr bwMode="auto">
          <a:xfrm>
            <a:off x="215516" y="5430295"/>
            <a:ext cx="8712968" cy="720080"/>
          </a:xfrm>
          <a:prstGeom prst="roundRect">
            <a:avLst>
              <a:gd name="adj" fmla="val 50000"/>
            </a:avLst>
          </a:prstGeom>
          <a:ln>
            <a:headEnd/>
            <a:tailEnd/>
          </a:ln>
        </p:spPr>
        <p:style>
          <a:lnRef idx="0">
            <a:schemeClr val="accent5"/>
          </a:lnRef>
          <a:fillRef idx="3">
            <a:schemeClr val="accent5"/>
          </a:fillRef>
          <a:effectRef idx="3">
            <a:schemeClr val="accent5"/>
          </a:effectRef>
          <a:fontRef idx="minor">
            <a:schemeClr val="lt1"/>
          </a:fontRef>
        </p:style>
        <p:txBody>
          <a:bodyPr lIns="54864" tIns="41148" rIns="54864" bIns="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sz="1000"/>
            </a:pPr>
            <a:r>
              <a:rPr lang="en-GB" sz="2400" b="1" dirty="0" smtClean="0">
                <a:solidFill>
                  <a:schemeClr val="bg1"/>
                </a:solidFill>
                <a:cs typeface="Arial"/>
              </a:rPr>
              <a:t>According to key sustainability </a:t>
            </a:r>
            <a:r>
              <a:rPr lang="en-GB" sz="2400" b="1" dirty="0" smtClean="0">
                <a:solidFill>
                  <a:schemeClr val="bg1"/>
                </a:solidFill>
                <a:cs typeface="Arial"/>
              </a:rPr>
              <a:t>risks</a:t>
            </a:r>
            <a:r>
              <a:rPr lang="en-GB" sz="2400" b="1" dirty="0">
                <a:solidFill>
                  <a:schemeClr val="bg1"/>
                </a:solidFill>
                <a:cs typeface="Arial"/>
              </a:rPr>
              <a:t> </a:t>
            </a:r>
            <a:r>
              <a:rPr lang="en-GB" sz="2400" b="1" dirty="0" smtClean="0">
                <a:solidFill>
                  <a:schemeClr val="bg1"/>
                </a:solidFill>
                <a:cs typeface="Arial"/>
              </a:rPr>
              <a:t>&amp; opportunities</a:t>
            </a:r>
            <a:endParaRPr lang="en-GB" sz="2400" b="1" dirty="0">
              <a:solidFill>
                <a:schemeClr val="bg1"/>
              </a:solidFil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txBox="1">
            <a:spLocks noChangeArrowheads="1"/>
          </p:cNvSpPr>
          <p:nvPr/>
        </p:nvSpPr>
        <p:spPr bwMode="auto">
          <a:xfrm>
            <a:off x="323528" y="332656"/>
            <a:ext cx="8568952" cy="1152128"/>
          </a:xfrm>
          <a:prstGeom prst="roundRect">
            <a:avLst>
              <a:gd name="adj" fmla="val 23054"/>
            </a:avLst>
          </a:prstGeom>
          <a:ln>
            <a:headEnd/>
            <a:tailEnd/>
          </a:ln>
        </p:spPr>
        <p:style>
          <a:lnRef idx="0">
            <a:schemeClr val="accent6"/>
          </a:lnRef>
          <a:fillRef idx="3">
            <a:schemeClr val="accent6"/>
          </a:fillRef>
          <a:effectRef idx="3">
            <a:schemeClr val="accent6"/>
          </a:effectRef>
          <a:fontRef idx="minor">
            <a:schemeClr val="lt1"/>
          </a:fontRef>
        </p:style>
        <p:txBody>
          <a:bodyPr rIns="0" bIns="0"/>
          <a:lstStyle/>
          <a:p>
            <a:pPr>
              <a:spcBef>
                <a:spcPts val="0"/>
              </a:spcBef>
              <a:spcAft>
                <a:spcPts val="0"/>
              </a:spcAft>
              <a:buClr>
                <a:srgbClr val="C00000"/>
              </a:buClr>
              <a:defRPr/>
            </a:pPr>
            <a:r>
              <a:rPr lang="en-GB" sz="2400" dirty="0">
                <a:solidFill>
                  <a:schemeClr val="tx1"/>
                </a:solidFill>
              </a:rPr>
              <a:t>Government Buying Standards (GBS) </a:t>
            </a:r>
          </a:p>
          <a:p>
            <a:pPr>
              <a:spcBef>
                <a:spcPts val="0"/>
              </a:spcBef>
              <a:spcAft>
                <a:spcPts val="0"/>
              </a:spcAft>
              <a:buClr>
                <a:srgbClr val="C00000"/>
              </a:buClr>
              <a:defRPr/>
            </a:pPr>
            <a:r>
              <a:rPr lang="en-US" sz="2400" b="1" dirty="0">
                <a:solidFill>
                  <a:srgbClr val="C00000"/>
                </a:solidFill>
              </a:rPr>
              <a:t>Mandatory</a:t>
            </a:r>
            <a:r>
              <a:rPr lang="en-US" sz="2400" dirty="0"/>
              <a:t> and </a:t>
            </a:r>
            <a:r>
              <a:rPr lang="en-US" sz="2400" b="1" dirty="0">
                <a:solidFill>
                  <a:srgbClr val="4F81BD"/>
                </a:solidFill>
              </a:rPr>
              <a:t>Best Practice </a:t>
            </a:r>
            <a:r>
              <a:rPr lang="en-US" sz="2400" dirty="0"/>
              <a:t>Specifications</a:t>
            </a:r>
          </a:p>
        </p:txBody>
      </p:sp>
      <p:pic>
        <p:nvPicPr>
          <p:cNvPr id="41990" name="Picture 1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019925" y="476250"/>
            <a:ext cx="1512888" cy="792163"/>
          </a:xfrm>
          <a:prstGeom prst="rect">
            <a:avLst/>
          </a:prstGeom>
          <a:noFill/>
          <a:ln w="9525">
            <a:noFill/>
            <a:miter lim="800000"/>
            <a:headEnd/>
            <a:tailEnd/>
          </a:ln>
        </p:spPr>
      </p:pic>
      <p:pic>
        <p:nvPicPr>
          <p:cNvPr id="41991" name="Picture 10"/>
          <p:cNvPicPr>
            <a:picLocks noChangeAspect="1" noChangeArrowheads="1"/>
          </p:cNvPicPr>
          <p:nvPr/>
        </p:nvPicPr>
        <p:blipFill>
          <a:blip r:embed="rId4" cstate="print"/>
          <a:srcRect/>
          <a:stretch>
            <a:fillRect/>
          </a:stretch>
        </p:blipFill>
        <p:spPr bwMode="auto">
          <a:xfrm>
            <a:off x="-24837" y="1707278"/>
            <a:ext cx="9168837" cy="5150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 EU </a:t>
            </a:r>
            <a:r>
              <a:rPr lang="en-GB" dirty="0"/>
              <a:t>GPP criteria </a:t>
            </a:r>
          </a:p>
        </p:txBody>
      </p:sp>
      <p:sp>
        <p:nvSpPr>
          <p:cNvPr id="5" name="Content Placeholder 4"/>
          <p:cNvSpPr>
            <a:spLocks noGrp="1"/>
          </p:cNvSpPr>
          <p:nvPr>
            <p:ph idx="1"/>
          </p:nvPr>
        </p:nvSpPr>
        <p:spPr/>
        <p:txBody>
          <a:bodyPr/>
          <a:lstStyle/>
          <a:p>
            <a:r>
              <a:rPr lang="en-GB" dirty="0"/>
              <a:t>The EU GPP criteria were a step forward </a:t>
            </a:r>
          </a:p>
          <a:p>
            <a:r>
              <a:rPr lang="en-GB" dirty="0" smtClean="0"/>
              <a:t>http</a:t>
            </a:r>
            <a:r>
              <a:rPr lang="en-GB" dirty="0"/>
              <a:t>://ec.europa.eu/environment/gpp/first_set_en.htm </a:t>
            </a:r>
          </a:p>
          <a:p>
            <a:r>
              <a:rPr lang="en-GB" dirty="0" smtClean="0"/>
              <a:t>The </a:t>
            </a:r>
            <a:r>
              <a:rPr lang="en-GB" dirty="0"/>
              <a:t>European Commission’s environmental criteria and </a:t>
            </a:r>
            <a:r>
              <a:rPr lang="en-GB" dirty="0" smtClean="0"/>
              <a:t>were developed </a:t>
            </a:r>
            <a:r>
              <a:rPr lang="en-GB" dirty="0"/>
              <a:t>for </a:t>
            </a:r>
            <a:r>
              <a:rPr lang="en-GB" dirty="0">
                <a:solidFill>
                  <a:srgbClr val="FF0000"/>
                </a:solidFill>
              </a:rPr>
              <a:t>19 product categories</a:t>
            </a:r>
            <a:r>
              <a:rPr lang="en-GB" dirty="0"/>
              <a:t>. </a:t>
            </a:r>
            <a:endParaRPr lang="en-GB" dirty="0" smtClean="0"/>
          </a:p>
          <a:p>
            <a:r>
              <a:rPr lang="en-GB" dirty="0" smtClean="0"/>
              <a:t>They </a:t>
            </a:r>
            <a:r>
              <a:rPr lang="en-GB" dirty="0"/>
              <a:t>identified </a:t>
            </a:r>
            <a:r>
              <a:rPr lang="en-GB" dirty="0">
                <a:solidFill>
                  <a:srgbClr val="FF0000"/>
                </a:solidFill>
              </a:rPr>
              <a:t>key environmental risks </a:t>
            </a:r>
            <a:endParaRPr lang="en-GB" dirty="0" smtClean="0">
              <a:solidFill>
                <a:srgbClr val="FF0000"/>
              </a:solidFill>
            </a:endParaRPr>
          </a:p>
          <a:p>
            <a:pPr lvl="1"/>
            <a:r>
              <a:rPr lang="en-GB" dirty="0" smtClean="0">
                <a:solidFill>
                  <a:srgbClr val="FF0000"/>
                </a:solidFill>
              </a:rPr>
              <a:t>e.g</a:t>
            </a:r>
            <a:r>
              <a:rPr lang="en-GB" dirty="0">
                <a:solidFill>
                  <a:srgbClr val="FF0000"/>
                </a:solidFill>
              </a:rPr>
              <a:t>. pollution, waste, water, energy and resource </a:t>
            </a:r>
            <a:r>
              <a:rPr lang="en-GB" dirty="0" smtClean="0">
                <a:solidFill>
                  <a:srgbClr val="FF0000"/>
                </a:solidFill>
              </a:rPr>
              <a:t>efficiency</a:t>
            </a:r>
            <a:endParaRPr lang="en-GB" dirty="0">
              <a:solidFill>
                <a:srgbClr val="FF0000"/>
              </a:solidFill>
            </a:endParaRPr>
          </a:p>
          <a:p>
            <a:r>
              <a:rPr lang="en-GB" dirty="0" smtClean="0"/>
              <a:t>Research </a:t>
            </a:r>
            <a:r>
              <a:rPr lang="en-GB" dirty="0"/>
              <a:t>was carried out by consultants to develop criteria relevant to different product groups to address these risks. </a:t>
            </a:r>
            <a:endParaRPr lang="en-GB" dirty="0" smtClean="0"/>
          </a:p>
          <a:p>
            <a:r>
              <a:rPr lang="en-GB" dirty="0">
                <a:hlinkClick r:id="rId2"/>
              </a:rPr>
              <a:t>http://ec.europa.eu/environment/gpp/index_en.htm</a:t>
            </a:r>
            <a:endParaRPr lang="en-GB" dirty="0"/>
          </a:p>
          <a:p>
            <a:endParaRPr lang="en-GB" dirty="0"/>
          </a:p>
        </p:txBody>
      </p:sp>
    </p:spTree>
    <p:extLst>
      <p:ext uri="{BB962C8B-B14F-4D97-AF65-F5344CB8AC3E}">
        <p14:creationId xmlns:p14="http://schemas.microsoft.com/office/powerpoint/2010/main" val="1802951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Light bulbs - specification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0304908"/>
              </p:ext>
            </p:extLst>
          </p:nvPr>
        </p:nvGraphicFramePr>
        <p:xfrm>
          <a:off x="457200" y="1268413"/>
          <a:ext cx="8229600" cy="3200400"/>
        </p:xfrm>
        <a:graphic>
          <a:graphicData uri="http://schemas.openxmlformats.org/drawingml/2006/table">
            <a:tbl>
              <a:tblPr firstRow="1" bandRow="1">
                <a:tableStyleId>{5C22544A-7EE6-4342-B048-85BDC9FD1C3A}</a:tableStyleId>
              </a:tblPr>
              <a:tblGrid>
                <a:gridCol w="1882552"/>
                <a:gridCol w="634704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Impact area </a:t>
                      </a:r>
                    </a:p>
                    <a:p>
                      <a:endParaRPr lang="en-GB" dirty="0"/>
                    </a:p>
                  </a:txBody>
                  <a:tcPr/>
                </a:tc>
                <a:tc>
                  <a:txBody>
                    <a:bodyPr/>
                    <a:lstStyle/>
                    <a:p>
                      <a:r>
                        <a:rPr lang="en-GB" dirty="0" smtClean="0"/>
                        <a:t>Best</a:t>
                      </a:r>
                      <a:r>
                        <a:rPr lang="en-GB" baseline="0" dirty="0" smtClean="0"/>
                        <a:t> practice</a:t>
                      </a:r>
                      <a:endParaRPr lang="en-GB" dirty="0"/>
                    </a:p>
                  </a:txBody>
                  <a:tcPr/>
                </a:tc>
              </a:tr>
              <a:tr h="370840">
                <a:tc>
                  <a:txBody>
                    <a:bodyPr/>
                    <a:lstStyle/>
                    <a:p>
                      <a:r>
                        <a:rPr lang="en-GB" sz="1800" b="0" i="0" u="none" strike="noStrike" kern="1200" baseline="0" dirty="0" smtClean="0">
                          <a:solidFill>
                            <a:schemeClr val="dk1"/>
                          </a:solidFill>
                          <a:latin typeface="+mn-lt"/>
                          <a:ea typeface="+mn-ea"/>
                          <a:cs typeface="+mn-cs"/>
                        </a:rPr>
                        <a:t>Energy Consumption in use 	</a:t>
                      </a:r>
                    </a:p>
                    <a:p>
                      <a:endParaRPr lang="en-GB" dirty="0"/>
                    </a:p>
                  </a:txBody>
                  <a:tcPr/>
                </a:tc>
                <a:tc>
                  <a:txBody>
                    <a:bodyPr/>
                    <a:lstStyle/>
                    <a:p>
                      <a:r>
                        <a:rPr lang="en-GB" sz="1800" b="1" i="0" u="none" strike="noStrike" kern="1200" baseline="0" dirty="0" smtClean="0">
                          <a:solidFill>
                            <a:schemeClr val="dk1"/>
                          </a:solidFill>
                          <a:latin typeface="+mn-lt"/>
                          <a:ea typeface="+mn-ea"/>
                          <a:cs typeface="+mn-cs"/>
                        </a:rPr>
                        <a:t>Compact fluorescent and white light emitting diode lamps: </a:t>
                      </a:r>
                      <a:r>
                        <a:rPr lang="en-GB" sz="1800" b="0" i="0" u="none" strike="noStrike" kern="1200" baseline="0" dirty="0" smtClean="0">
                          <a:solidFill>
                            <a:schemeClr val="dk1"/>
                          </a:solidFill>
                          <a:latin typeface="+mn-lt"/>
                          <a:ea typeface="+mn-ea"/>
                          <a:cs typeface="+mn-cs"/>
                        </a:rPr>
                        <a:t>Same as minimum specification and complies with the criteria of the Energy Saving Recommended Scheme. </a:t>
                      </a:r>
                    </a:p>
                    <a:p>
                      <a:r>
                        <a:rPr lang="en-GB" sz="1800" b="1" i="0" u="none" strike="noStrike" kern="1200" baseline="0" dirty="0" smtClean="0">
                          <a:solidFill>
                            <a:schemeClr val="dk1"/>
                          </a:solidFill>
                          <a:latin typeface="+mn-lt"/>
                          <a:ea typeface="+mn-ea"/>
                          <a:cs typeface="+mn-cs"/>
                        </a:rPr>
                        <a:t>Other lamps: </a:t>
                      </a:r>
                      <a:endParaRPr lang="en-GB" sz="1800" b="0" i="0" u="none" strike="noStrike" kern="1200" baseline="0" dirty="0" smtClean="0">
                        <a:solidFill>
                          <a:schemeClr val="dk1"/>
                        </a:solidFill>
                        <a:latin typeface="+mn-lt"/>
                        <a:ea typeface="+mn-ea"/>
                        <a:cs typeface="+mn-cs"/>
                      </a:endParaRPr>
                    </a:p>
                    <a:p>
                      <a:pPr marL="285750" indent="-285750">
                        <a:buFont typeface="Arial" panose="020B0604020202020204" pitchFamily="34" charset="0"/>
                        <a:buChar char="•"/>
                      </a:pPr>
                      <a:r>
                        <a:rPr lang="en-GB" sz="1800" b="0" i="0" u="none" strike="noStrike" kern="1200" baseline="0" dirty="0" smtClean="0">
                          <a:solidFill>
                            <a:schemeClr val="dk1"/>
                          </a:solidFill>
                          <a:latin typeface="+mn-lt"/>
                          <a:ea typeface="+mn-ea"/>
                          <a:cs typeface="+mn-cs"/>
                        </a:rPr>
                        <a:t>High </a:t>
                      </a:r>
                      <a:r>
                        <a:rPr lang="en-GB" sz="1800" b="0" i="0" u="none" strike="noStrike" kern="1200" baseline="0" dirty="0" smtClean="0">
                          <a:solidFill>
                            <a:schemeClr val="dk1"/>
                          </a:solidFill>
                          <a:latin typeface="+mn-lt"/>
                          <a:ea typeface="+mn-ea"/>
                          <a:cs typeface="+mn-cs"/>
                        </a:rPr>
                        <a:t>pressure sodium lamps should be ‘plus’ types; </a:t>
                      </a:r>
                    </a:p>
                    <a:p>
                      <a:pPr marL="285750" indent="-285750">
                        <a:buFont typeface="Arial" panose="020B0604020202020204" pitchFamily="34" charset="0"/>
                        <a:buChar char="•"/>
                      </a:pPr>
                      <a:r>
                        <a:rPr lang="en-GB" sz="1800" b="0" i="0" u="none" strike="noStrike" kern="1200" baseline="0" dirty="0" smtClean="0">
                          <a:solidFill>
                            <a:schemeClr val="dk1"/>
                          </a:solidFill>
                          <a:latin typeface="+mn-lt"/>
                          <a:ea typeface="+mn-ea"/>
                          <a:cs typeface="+mn-cs"/>
                        </a:rPr>
                        <a:t>Metal </a:t>
                      </a:r>
                      <a:r>
                        <a:rPr lang="en-GB" sz="1800" b="0" i="0" u="none" strike="noStrike" kern="1200" baseline="0" dirty="0" smtClean="0">
                          <a:solidFill>
                            <a:schemeClr val="dk1"/>
                          </a:solidFill>
                          <a:latin typeface="+mn-lt"/>
                          <a:ea typeface="+mn-ea"/>
                          <a:cs typeface="+mn-cs"/>
                        </a:rPr>
                        <a:t>halide lamps should be ‘ceramic’ types; </a:t>
                      </a:r>
                    </a:p>
                    <a:p>
                      <a:pPr marL="285750" indent="-285750">
                        <a:buFont typeface="Arial" panose="020B0604020202020204" pitchFamily="34" charset="0"/>
                        <a:buChar char="•"/>
                      </a:pPr>
                      <a:r>
                        <a:rPr lang="en-GB" sz="1800" b="0" i="0" u="none" strike="noStrike" kern="1200" baseline="0" dirty="0" smtClean="0">
                          <a:solidFill>
                            <a:schemeClr val="dk1"/>
                          </a:solidFill>
                          <a:latin typeface="+mn-lt"/>
                          <a:ea typeface="+mn-ea"/>
                          <a:cs typeface="+mn-cs"/>
                        </a:rPr>
                        <a:t>Low-pressure </a:t>
                      </a:r>
                      <a:r>
                        <a:rPr lang="en-GB" sz="1800" b="0" i="0" u="none" strike="noStrike" kern="1200" baseline="0" dirty="0" smtClean="0">
                          <a:solidFill>
                            <a:schemeClr val="dk1"/>
                          </a:solidFill>
                          <a:latin typeface="+mn-lt"/>
                          <a:ea typeface="+mn-ea"/>
                          <a:cs typeface="+mn-cs"/>
                        </a:rPr>
                        <a:t>sodium lamps should be ‘Eco’ types. </a:t>
                      </a:r>
                    </a:p>
                    <a:p>
                      <a:pPr marL="0" indent="0">
                        <a:buFont typeface="Arial" panose="020B0604020202020204" pitchFamily="34" charset="0"/>
                        <a:buNone/>
                      </a:pPr>
                      <a:r>
                        <a:rPr lang="en-GB" sz="1800" b="0" i="0" u="none" strike="noStrike" kern="1200" baseline="0" dirty="0" smtClean="0">
                          <a:solidFill>
                            <a:schemeClr val="dk1"/>
                          </a:solidFill>
                          <a:latin typeface="+mn-lt"/>
                          <a:ea typeface="+mn-ea"/>
                          <a:cs typeface="+mn-cs"/>
                        </a:rPr>
                        <a:t>	</a:t>
                      </a:r>
                    </a:p>
                    <a:p>
                      <a:endParaRPr lang="en-GB" dirty="0"/>
                    </a:p>
                  </a:txBody>
                  <a:tcPr/>
                </a:tc>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775" y="4653136"/>
            <a:ext cx="1590675" cy="1685925"/>
          </a:xfrm>
          <a:prstGeom prst="rect">
            <a:avLst/>
          </a:prstGeom>
        </p:spPr>
      </p:pic>
    </p:spTree>
    <p:extLst>
      <p:ext uri="{BB962C8B-B14F-4D97-AF65-F5344CB8AC3E}">
        <p14:creationId xmlns:p14="http://schemas.microsoft.com/office/powerpoint/2010/main" val="891862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684213" y="476250"/>
            <a:ext cx="7772400" cy="792163"/>
          </a:xfrm>
          <a:prstGeom prst="rect">
            <a:avLst/>
          </a:prstGeom>
        </p:spPr>
        <p:txBody>
          <a:bodyPr/>
          <a:lstStyle/>
          <a:p>
            <a:pPr algn="ctr" eaLnBrk="0" hangingPunct="0">
              <a:defRPr/>
            </a:pPr>
            <a:r>
              <a:rPr lang="en-GB" sz="3600" b="1" dirty="0" smtClean="0">
                <a:solidFill>
                  <a:schemeClr val="accent3">
                    <a:lumMod val="75000"/>
                  </a:schemeClr>
                </a:solidFill>
                <a:latin typeface="Calibri" pitchFamily="34" charset="0"/>
              </a:rPr>
              <a:t>Supplier </a:t>
            </a:r>
            <a:r>
              <a:rPr lang="en-GB" sz="3600" b="1" dirty="0">
                <a:solidFill>
                  <a:schemeClr val="accent3">
                    <a:lumMod val="75000"/>
                  </a:schemeClr>
                </a:solidFill>
                <a:latin typeface="Calibri" pitchFamily="34" charset="0"/>
              </a:rPr>
              <a:t>selection</a:t>
            </a:r>
            <a:endParaRPr lang="en-GB" sz="2800" b="1" dirty="0">
              <a:solidFill>
                <a:schemeClr val="accent3">
                  <a:lumMod val="75000"/>
                </a:schemeClr>
              </a:solidFill>
              <a:latin typeface="Calibri" pitchFamily="34" charset="0"/>
            </a:endParaRPr>
          </a:p>
          <a:p>
            <a:pPr algn="ctr" eaLnBrk="0" hangingPunct="0">
              <a:defRPr/>
            </a:pPr>
            <a:endParaRPr lang="en-GB" sz="3600" b="1" dirty="0">
              <a:solidFill>
                <a:schemeClr val="accent3">
                  <a:lumMod val="50000"/>
                </a:schemeClr>
              </a:solidFill>
              <a:latin typeface="+mj-lt"/>
              <a:ea typeface="+mj-ea"/>
              <a:cs typeface="+mj-cs"/>
            </a:endParaRPr>
          </a:p>
        </p:txBody>
      </p:sp>
      <p:sp>
        <p:nvSpPr>
          <p:cNvPr id="7" name="Rectangle 6"/>
          <p:cNvSpPr/>
          <p:nvPr/>
        </p:nvSpPr>
        <p:spPr>
          <a:xfrm>
            <a:off x="539750" y="2636838"/>
            <a:ext cx="1439863" cy="1655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1331913" y="3789363"/>
            <a:ext cx="1439862" cy="503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Title 4"/>
          <p:cNvSpPr txBox="1">
            <a:spLocks/>
          </p:cNvSpPr>
          <p:nvPr/>
        </p:nvSpPr>
        <p:spPr>
          <a:xfrm>
            <a:off x="2843808" y="2708920"/>
            <a:ext cx="5832648" cy="105806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180975" eaLnBrk="0" hangingPunct="0">
              <a:defRPr/>
            </a:pPr>
            <a:r>
              <a:rPr lang="en-GB" sz="2800" b="1" i="1" dirty="0">
                <a:solidFill>
                  <a:schemeClr val="bg1"/>
                </a:solidFill>
                <a:latin typeface="+mj-lt"/>
                <a:ea typeface="+mj-ea"/>
                <a:cs typeface="+mj-cs"/>
              </a:rPr>
              <a:t>...how do we decide </a:t>
            </a:r>
            <a:r>
              <a:rPr lang="en-GB" sz="2800" b="1" i="1" dirty="0" smtClean="0">
                <a:solidFill>
                  <a:schemeClr val="bg1"/>
                </a:solidFill>
                <a:latin typeface="+mj-lt"/>
                <a:ea typeface="+mj-ea"/>
                <a:cs typeface="+mj-cs"/>
              </a:rPr>
              <a:t>who</a:t>
            </a:r>
            <a:r>
              <a:rPr lang="en-GB" sz="2800" b="1" i="1" dirty="0">
                <a:solidFill>
                  <a:schemeClr val="bg1"/>
                </a:solidFill>
                <a:latin typeface="+mj-lt"/>
                <a:ea typeface="+mj-ea"/>
                <a:cs typeface="+mj-cs"/>
              </a:rPr>
              <a:t> </a:t>
            </a:r>
            <a:r>
              <a:rPr lang="en-GB" sz="2800" b="1" i="1" dirty="0" smtClean="0">
                <a:solidFill>
                  <a:schemeClr val="bg1"/>
                </a:solidFill>
                <a:latin typeface="+mj-lt"/>
                <a:ea typeface="+mj-ea"/>
                <a:cs typeface="+mj-cs"/>
              </a:rPr>
              <a:t>is suitable</a:t>
            </a:r>
            <a:r>
              <a:rPr lang="en-GB" sz="2800" b="1" i="1" dirty="0">
                <a:solidFill>
                  <a:schemeClr val="bg1"/>
                </a:solidFill>
                <a:latin typeface="+mj-lt"/>
                <a:ea typeface="+mj-ea"/>
                <a:cs typeface="+mj-cs"/>
              </a:rPr>
              <a:t>?</a:t>
            </a: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5536" y="2060848"/>
            <a:ext cx="2592288" cy="2440739"/>
          </a:xfrm>
          <a:prstGeom prst="roundRect">
            <a:avLst>
              <a:gd name="adj" fmla="val 18436"/>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151994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8"/>
          <p:cNvSpPr>
            <a:spLocks noGrp="1"/>
          </p:cNvSpPr>
          <p:nvPr>
            <p:ph type="title"/>
          </p:nvPr>
        </p:nvSpPr>
        <p:spPr>
          <a:xfrm>
            <a:off x="468313" y="287338"/>
            <a:ext cx="8229600" cy="981075"/>
          </a:xfrm>
        </p:spPr>
        <p:txBody>
          <a:bodyPr/>
          <a:lstStyle/>
          <a:p>
            <a:r>
              <a:rPr sz="3200" smtClean="0"/>
              <a:t>Importance of selecting  suppliers who are able to address sustainability considerations... </a:t>
            </a:r>
          </a:p>
        </p:txBody>
      </p:sp>
      <p:sp>
        <p:nvSpPr>
          <p:cNvPr id="7" name="Rectangle 5"/>
          <p:cNvSpPr txBox="1">
            <a:spLocks noChangeArrowheads="1"/>
          </p:cNvSpPr>
          <p:nvPr/>
        </p:nvSpPr>
        <p:spPr bwMode="auto">
          <a:xfrm>
            <a:off x="323528" y="1844824"/>
            <a:ext cx="5832648" cy="2594753"/>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lIns="0" rIns="0" anchor="ctr">
            <a:spAutoFit/>
          </a:bodyPr>
          <a:lstStyle/>
          <a:p>
            <a:pPr marL="228600" indent="-228600">
              <a:spcBef>
                <a:spcPct val="20000"/>
              </a:spcBef>
              <a:buClr>
                <a:schemeClr val="accent3"/>
              </a:buClr>
              <a:defRPr/>
            </a:pPr>
            <a:r>
              <a:rPr lang="en-US" sz="2400" b="1" dirty="0">
                <a:solidFill>
                  <a:schemeClr val="bg1"/>
                </a:solidFill>
              </a:rPr>
              <a:t>Suppliers and sustainability risks:</a:t>
            </a:r>
          </a:p>
          <a:p>
            <a:pPr marL="228600" indent="-228600">
              <a:spcBef>
                <a:spcPct val="20000"/>
              </a:spcBef>
              <a:buClr>
                <a:srgbClr val="C00000"/>
              </a:buClr>
              <a:buSzPct val="110000"/>
              <a:buFont typeface="Wingdings" pitchFamily="2" charset="2"/>
              <a:buChar char="§"/>
              <a:defRPr/>
            </a:pPr>
            <a:r>
              <a:rPr lang="en-US" dirty="0">
                <a:solidFill>
                  <a:schemeClr val="bg1"/>
                </a:solidFill>
              </a:rPr>
              <a:t>Suppliers control or potentially influence many key impacts;</a:t>
            </a:r>
          </a:p>
          <a:p>
            <a:pPr marL="588963" lvl="1" indent="-228600">
              <a:spcBef>
                <a:spcPct val="20000"/>
              </a:spcBef>
              <a:buClr>
                <a:srgbClr val="C00000"/>
              </a:buClr>
              <a:buSzPct val="110000"/>
              <a:buFont typeface="Arial" pitchFamily="34" charset="0"/>
              <a:buChar char="•"/>
              <a:defRPr/>
            </a:pPr>
            <a:r>
              <a:rPr lang="en-US" dirty="0">
                <a:solidFill>
                  <a:schemeClr val="bg1"/>
                </a:solidFill>
              </a:rPr>
              <a:t>Their own manufacturing / service processes</a:t>
            </a:r>
          </a:p>
          <a:p>
            <a:pPr marL="588963" lvl="1" indent="-228600">
              <a:spcBef>
                <a:spcPct val="20000"/>
              </a:spcBef>
              <a:buClr>
                <a:srgbClr val="C00000"/>
              </a:buClr>
              <a:buSzPct val="110000"/>
              <a:buFont typeface="Arial" pitchFamily="34" charset="0"/>
              <a:buChar char="•"/>
              <a:defRPr/>
            </a:pPr>
            <a:r>
              <a:rPr lang="en-US" dirty="0">
                <a:solidFill>
                  <a:schemeClr val="bg1"/>
                </a:solidFill>
              </a:rPr>
              <a:t>Their own procurement</a:t>
            </a:r>
          </a:p>
          <a:p>
            <a:pPr marL="228600" indent="-228600">
              <a:spcBef>
                <a:spcPct val="20000"/>
              </a:spcBef>
              <a:buClr>
                <a:srgbClr val="C00000"/>
              </a:buClr>
              <a:buSzPct val="110000"/>
              <a:buFont typeface="Wingdings" pitchFamily="2" charset="2"/>
              <a:buChar char="§"/>
              <a:defRPr/>
            </a:pPr>
            <a:r>
              <a:rPr lang="en-US" dirty="0">
                <a:solidFill>
                  <a:schemeClr val="bg1"/>
                </a:solidFill>
              </a:rPr>
              <a:t>They may  therefore have varying degrees of influence on the life cycle sustainability risks in the supply chain</a:t>
            </a:r>
          </a:p>
        </p:txBody>
      </p:sp>
      <p:pic>
        <p:nvPicPr>
          <p:cNvPr id="55298" name="Picture 2" descr="boxes,couriers,deliveries,fragile,industry,letters,occupations,packages,parcels,photographs,symbol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96136" y="1556792"/>
            <a:ext cx="3312368" cy="3312368"/>
          </a:xfrm>
          <a:prstGeom prst="roundRect">
            <a:avLst/>
          </a:prstGeom>
          <a:noFill/>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Outline &amp; Objectives</a:t>
            </a:r>
            <a:endParaRPr lang="en-GB" dirty="0"/>
          </a:p>
        </p:txBody>
      </p:sp>
      <p:sp>
        <p:nvSpPr>
          <p:cNvPr id="6" name="Content Placeholder 5"/>
          <p:cNvSpPr>
            <a:spLocks noGrp="1"/>
          </p:cNvSpPr>
          <p:nvPr>
            <p:ph idx="1"/>
          </p:nvPr>
        </p:nvSpPr>
        <p:spPr>
          <a:xfrm>
            <a:off x="457200" y="980728"/>
            <a:ext cx="8229600" cy="4857750"/>
          </a:xfrm>
        </p:spPr>
        <p:txBody>
          <a:bodyPr/>
          <a:lstStyle/>
          <a:p>
            <a:pPr marL="400050" lvl="1" indent="0">
              <a:buNone/>
            </a:pPr>
            <a:endParaRPr lang="en-GB" dirty="0" smtClean="0"/>
          </a:p>
          <a:p>
            <a:pPr marL="514350" indent="-514350">
              <a:buFont typeface="+mj-lt"/>
              <a:buAutoNum type="arabicPeriod"/>
            </a:pPr>
            <a:r>
              <a:rPr lang="en-GB" sz="3200" dirty="0" smtClean="0"/>
              <a:t>Integrating sustainability criteria at appropriate stages of the procurement cycle</a:t>
            </a:r>
          </a:p>
          <a:p>
            <a:pPr marL="514350" indent="-514350">
              <a:buFont typeface="+mj-lt"/>
              <a:buAutoNum type="arabicPeriod"/>
            </a:pPr>
            <a:r>
              <a:rPr lang="en-GB" sz="3200" dirty="0" smtClean="0"/>
              <a:t>Sharing experiences and learning</a:t>
            </a:r>
          </a:p>
          <a:p>
            <a:pPr marL="514350" indent="-514350">
              <a:buFont typeface="+mj-lt"/>
              <a:buAutoNum type="arabicPeriod"/>
            </a:pPr>
            <a:endParaRPr lang="en-GB" sz="3200" dirty="0"/>
          </a:p>
        </p:txBody>
      </p:sp>
      <p:sp>
        <p:nvSpPr>
          <p:cNvPr id="4" name="Slide Number Placeholder 3"/>
          <p:cNvSpPr>
            <a:spLocks noGrp="1"/>
          </p:cNvSpPr>
          <p:nvPr>
            <p:ph type="sldNum" sz="quarter" idx="4294967295"/>
          </p:nvPr>
        </p:nvSpPr>
        <p:spPr>
          <a:xfrm>
            <a:off x="7380288" y="6669088"/>
            <a:ext cx="1763712" cy="188912"/>
          </a:xfrm>
        </p:spPr>
        <p:txBody>
          <a:bodyPr/>
          <a:lstStyle/>
          <a:p>
            <a:pPr>
              <a:defRPr/>
            </a:pPr>
            <a:fld id="{CB2FDE33-D307-4560-99A0-9A598D8C2D65}" type="slidenum">
              <a:rPr lang="fr-CA" smtClean="0"/>
              <a:pPr>
                <a:defRPr/>
              </a:pPr>
              <a:t>2</a:t>
            </a:fld>
            <a:endParaRPr lang="fr-CA" dirty="0"/>
          </a:p>
        </p:txBody>
      </p:sp>
    </p:spTree>
    <p:extLst>
      <p:ext uri="{BB962C8B-B14F-4D97-AF65-F5344CB8AC3E}">
        <p14:creationId xmlns:p14="http://schemas.microsoft.com/office/powerpoint/2010/main" val="1347916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1" y="765175"/>
            <a:ext cx="9144000" cy="792163"/>
          </a:xfrm>
          <a:prstGeom prst="rect">
            <a:avLst/>
          </a:prstGeom>
        </p:spPr>
        <p:txBody>
          <a:bodyPr/>
          <a:lstStyle/>
          <a:p>
            <a:pPr algn="ctr" eaLnBrk="0" hangingPunct="0">
              <a:defRPr/>
            </a:pPr>
            <a:r>
              <a:rPr lang="en-GB" sz="3200" b="1" dirty="0" smtClean="0">
                <a:solidFill>
                  <a:schemeClr val="accent3">
                    <a:lumMod val="75000"/>
                  </a:schemeClr>
                </a:solidFill>
                <a:latin typeface="Calibri" pitchFamily="34" charset="0"/>
              </a:rPr>
              <a:t>Tender/Bid </a:t>
            </a:r>
            <a:r>
              <a:rPr lang="en-GB" sz="3200" b="1" dirty="0" smtClean="0">
                <a:solidFill>
                  <a:schemeClr val="accent3">
                    <a:lumMod val="75000"/>
                  </a:schemeClr>
                </a:solidFill>
                <a:latin typeface="Calibri" pitchFamily="34" charset="0"/>
              </a:rPr>
              <a:t>Evaluation and Contract Award</a:t>
            </a:r>
            <a:endParaRPr lang="en-GB" sz="3200" b="1" dirty="0">
              <a:solidFill>
                <a:schemeClr val="accent3">
                  <a:lumMod val="50000"/>
                </a:schemeClr>
              </a:solidFill>
              <a:latin typeface="+mj-lt"/>
              <a:ea typeface="+mj-ea"/>
              <a:cs typeface="+mj-cs"/>
            </a:endParaRPr>
          </a:p>
        </p:txBody>
      </p:sp>
      <p:grpSp>
        <p:nvGrpSpPr>
          <p:cNvPr id="2" name="Group 10"/>
          <p:cNvGrpSpPr>
            <a:grpSpLocks/>
          </p:cNvGrpSpPr>
          <p:nvPr/>
        </p:nvGrpSpPr>
        <p:grpSpPr bwMode="auto">
          <a:xfrm>
            <a:off x="190500" y="1844675"/>
            <a:ext cx="8413948" cy="2911475"/>
            <a:chOff x="190847" y="1844824"/>
            <a:chExt cx="8485609" cy="2911296"/>
          </a:xfrm>
        </p:grpSpPr>
        <p:sp>
          <p:nvSpPr>
            <p:cNvPr id="10" name="Title 4"/>
            <p:cNvSpPr txBox="1">
              <a:spLocks/>
            </p:cNvSpPr>
            <p:nvPr/>
          </p:nvSpPr>
          <p:spPr>
            <a:xfrm>
              <a:off x="2843808" y="2708920"/>
              <a:ext cx="5832648" cy="105806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180975" eaLnBrk="0" hangingPunct="0">
                <a:defRPr/>
              </a:pPr>
              <a:r>
                <a:rPr lang="en-GB" sz="2800" b="1" dirty="0" smtClean="0">
                  <a:solidFill>
                    <a:schemeClr val="bg1"/>
                  </a:solidFill>
                  <a:latin typeface="+mj-lt"/>
                  <a:ea typeface="+mj-ea"/>
                  <a:cs typeface="+mj-cs"/>
                </a:rPr>
                <a:t>Evaluating bids</a:t>
              </a:r>
              <a:endParaRPr lang="en-GB" sz="2800" b="1" dirty="0">
                <a:solidFill>
                  <a:schemeClr val="bg1"/>
                </a:solidFill>
                <a:latin typeface="+mj-lt"/>
                <a:ea typeface="+mj-ea"/>
                <a:cs typeface="+mj-cs"/>
              </a:endParaRPr>
            </a:p>
          </p:txBody>
        </p:sp>
        <p:pic>
          <p:nvPicPr>
            <p:cNvPr id="9523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847" y="1844824"/>
              <a:ext cx="3013001" cy="2911296"/>
            </a:xfrm>
            <a:prstGeom prst="round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8313" y="0"/>
            <a:ext cx="8229600" cy="981075"/>
          </a:xfrm>
        </p:spPr>
        <p:txBody>
          <a:bodyPr/>
          <a:lstStyle/>
          <a:p>
            <a:r>
              <a:rPr dirty="0" smtClean="0"/>
              <a:t>Evaluation...</a:t>
            </a:r>
            <a:endParaRPr dirty="0" smtClean="0"/>
          </a:p>
        </p:txBody>
      </p:sp>
      <p:sp>
        <p:nvSpPr>
          <p:cNvPr id="4" name="Rectangle 3"/>
          <p:cNvSpPr txBox="1">
            <a:spLocks noChangeArrowheads="1"/>
          </p:cNvSpPr>
          <p:nvPr/>
        </p:nvSpPr>
        <p:spPr bwMode="auto">
          <a:xfrm>
            <a:off x="323850" y="836613"/>
            <a:ext cx="8569325" cy="3313112"/>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tIns="18000"/>
          <a:lstStyle/>
          <a:p>
            <a:pPr algn="just">
              <a:spcBef>
                <a:spcPts val="0"/>
              </a:spcBef>
              <a:buClr>
                <a:schemeClr val="accent3"/>
              </a:buClr>
              <a:defRPr/>
            </a:pPr>
            <a:r>
              <a:rPr lang="en-US" dirty="0"/>
              <a:t>Although this is not an exact science they must be relevant, transparent and structured and key issues to be considered will be:</a:t>
            </a:r>
          </a:p>
          <a:p>
            <a:pPr algn="just">
              <a:spcBef>
                <a:spcPts val="0"/>
              </a:spcBef>
              <a:buClr>
                <a:schemeClr val="accent3"/>
              </a:buClr>
              <a:defRPr/>
            </a:pPr>
            <a:endParaRPr lang="en-US" dirty="0"/>
          </a:p>
          <a:p>
            <a:pPr marL="185738" indent="-185738" algn="just">
              <a:spcBef>
                <a:spcPts val="0"/>
              </a:spcBef>
              <a:buClr>
                <a:srgbClr val="C00000"/>
              </a:buClr>
              <a:buSzPct val="117000"/>
              <a:buFont typeface="Wingdings" pitchFamily="2" charset="2"/>
              <a:buChar char="§"/>
              <a:defRPr/>
            </a:pPr>
            <a:r>
              <a:rPr lang="en-US" dirty="0"/>
              <a:t>What should the balance between cost and quality (including sustainability) be. While procurers may apply, for example, a 40% cost - 60% quality (inc. sustainability) weighting - is this appropriate for the contract in question? Think about the specifications we have set and the relative importance of sustainability issues against others. Does this reflect Whole Life Costs? </a:t>
            </a:r>
          </a:p>
          <a:p>
            <a:pPr marL="185738" indent="-185738" algn="just">
              <a:spcBef>
                <a:spcPts val="0"/>
              </a:spcBef>
              <a:buClr>
                <a:srgbClr val="C00000"/>
              </a:buClr>
              <a:buSzPct val="117000"/>
              <a:buFont typeface="Wingdings" pitchFamily="2" charset="2"/>
              <a:buChar char="§"/>
              <a:defRPr/>
            </a:pPr>
            <a:r>
              <a:rPr lang="en-US" dirty="0"/>
              <a:t>Where are the sustainability risks being managed? Have we addressed these through the Supplier selection stage or setting sustainability specifications?</a:t>
            </a:r>
          </a:p>
        </p:txBody>
      </p:sp>
      <p:sp>
        <p:nvSpPr>
          <p:cNvPr id="6" name="Rounded Rectangle 5"/>
          <p:cNvSpPr/>
          <p:nvPr/>
        </p:nvSpPr>
        <p:spPr>
          <a:xfrm>
            <a:off x="0" y="4149725"/>
            <a:ext cx="9144000" cy="2665413"/>
          </a:xfrm>
          <a:prstGeom prst="round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marL="0" lvl="1">
              <a:spcBef>
                <a:spcPts val="0"/>
              </a:spcBef>
              <a:buClr>
                <a:schemeClr val="accent3"/>
              </a:buClr>
              <a:defRPr/>
            </a:pPr>
            <a:r>
              <a:rPr lang="en-US" sz="2000" b="1" dirty="0"/>
              <a:t>Remember: </a:t>
            </a:r>
            <a:r>
              <a:rPr lang="en-US" dirty="0" err="1" smtClean="0"/>
              <a:t>Prioritisation</a:t>
            </a:r>
            <a:r>
              <a:rPr lang="en-US" dirty="0" smtClean="0"/>
              <a:t> produces </a:t>
            </a:r>
            <a:r>
              <a:rPr lang="en-US" dirty="0"/>
              <a:t>a range of matrices which enable us to identify, according to categories of procurement:</a:t>
            </a:r>
          </a:p>
          <a:p>
            <a:pPr marL="265113" lvl="1" indent="-265113">
              <a:spcBef>
                <a:spcPts val="0"/>
              </a:spcBef>
              <a:buClr>
                <a:schemeClr val="bg1"/>
              </a:buClr>
              <a:buSzPct val="112000"/>
              <a:defRPr/>
            </a:pPr>
            <a:endParaRPr lang="en-US" sz="2000" dirty="0"/>
          </a:p>
          <a:p>
            <a:pPr marL="265113" lvl="1" indent="-265113">
              <a:spcBef>
                <a:spcPts val="0"/>
              </a:spcBef>
              <a:buClr>
                <a:schemeClr val="bg1"/>
              </a:buClr>
              <a:buSzPct val="112000"/>
              <a:defRPr/>
            </a:pPr>
            <a:endParaRPr lang="en-US" dirty="0"/>
          </a:p>
          <a:p>
            <a:pPr marL="265113" lvl="1" indent="-265113">
              <a:spcBef>
                <a:spcPts val="0"/>
              </a:spcBef>
              <a:buClr>
                <a:schemeClr val="bg1"/>
              </a:buClr>
              <a:buSzPct val="112000"/>
              <a:defRPr/>
            </a:pPr>
            <a:endParaRPr lang="en-US" dirty="0"/>
          </a:p>
          <a:p>
            <a:pPr marL="265113" lvl="1" indent="-265113">
              <a:spcBef>
                <a:spcPts val="0"/>
              </a:spcBef>
              <a:buClr>
                <a:schemeClr val="bg1"/>
              </a:buClr>
              <a:buSzPct val="112000"/>
              <a:buFont typeface="Wingdings" pitchFamily="2" charset="2"/>
              <a:buChar char="ü"/>
              <a:defRPr/>
            </a:pPr>
            <a:endParaRPr lang="en-US" dirty="0"/>
          </a:p>
          <a:p>
            <a:pPr marL="0" lvl="1" algn="just">
              <a:spcBef>
                <a:spcPts val="0"/>
              </a:spcBef>
              <a:buClr>
                <a:schemeClr val="accent3"/>
              </a:buClr>
              <a:defRPr/>
            </a:pPr>
            <a:r>
              <a:rPr lang="en-US" dirty="0"/>
              <a:t>These will help you understand where sustainability issues need to be addressed, including the focus within weightings.</a:t>
            </a:r>
            <a:endParaRPr lang="en-GB" dirty="0"/>
          </a:p>
        </p:txBody>
      </p:sp>
      <p:sp>
        <p:nvSpPr>
          <p:cNvPr id="7" name="TextBox 6"/>
          <p:cNvSpPr txBox="1">
            <a:spLocks noChangeArrowheads="1"/>
          </p:cNvSpPr>
          <p:nvPr/>
        </p:nvSpPr>
        <p:spPr bwMode="auto">
          <a:xfrm>
            <a:off x="8459788" y="4868863"/>
            <a:ext cx="1008062" cy="1323975"/>
          </a:xfrm>
          <a:prstGeom prst="rect">
            <a:avLst/>
          </a:prstGeom>
          <a:noFill/>
          <a:ln w="9525">
            <a:noFill/>
            <a:miter lim="800000"/>
            <a:headEnd/>
            <a:tailEnd/>
          </a:ln>
        </p:spPr>
        <p:txBody>
          <a:bodyPr>
            <a:spAutoFit/>
          </a:bodyPr>
          <a:lstStyle/>
          <a:p>
            <a:r>
              <a:rPr lang="en-GB" sz="8000">
                <a:solidFill>
                  <a:schemeClr val="bg1"/>
                </a:solidFill>
                <a:latin typeface="Baskerville Old Face" pitchFamily="18" charset="0"/>
              </a:rPr>
              <a:t>!</a:t>
            </a:r>
          </a:p>
        </p:txBody>
      </p:sp>
      <p:sp>
        <p:nvSpPr>
          <p:cNvPr id="8" name="Rounded Rectangle 7"/>
          <p:cNvSpPr/>
          <p:nvPr/>
        </p:nvSpPr>
        <p:spPr>
          <a:xfrm>
            <a:off x="473656" y="4968464"/>
            <a:ext cx="2520000" cy="1116000"/>
          </a:xfrm>
          <a:prstGeom prst="roundRect">
            <a:avLst/>
          </a:prstGeom>
        </p:spPr>
        <p:style>
          <a:lnRef idx="0">
            <a:schemeClr val="accent6"/>
          </a:lnRef>
          <a:fillRef idx="3">
            <a:schemeClr val="accent6"/>
          </a:fillRef>
          <a:effectRef idx="3">
            <a:schemeClr val="accent6"/>
          </a:effectRef>
          <a:fontRef idx="minor">
            <a:schemeClr val="lt1"/>
          </a:fontRef>
        </p:style>
        <p:txBody>
          <a:bodyPr/>
          <a:lstStyle/>
          <a:p>
            <a:pPr algn="ctr">
              <a:defRPr/>
            </a:pPr>
            <a:r>
              <a:rPr lang="en-GB" b="1" dirty="0">
                <a:solidFill>
                  <a:schemeClr val="tx1"/>
                </a:solidFill>
              </a:rPr>
              <a:t>RISK:</a:t>
            </a:r>
          </a:p>
          <a:p>
            <a:pPr algn="ctr">
              <a:defRPr/>
            </a:pPr>
            <a:r>
              <a:rPr lang="en-GB" sz="1600" dirty="0">
                <a:solidFill>
                  <a:schemeClr val="tx1"/>
                </a:solidFill>
              </a:rPr>
              <a:t>...Where to prioritise initial action according to sustainability risks</a:t>
            </a:r>
          </a:p>
        </p:txBody>
      </p:sp>
      <p:sp>
        <p:nvSpPr>
          <p:cNvPr id="9" name="Rounded Rectangle 8"/>
          <p:cNvSpPr/>
          <p:nvPr/>
        </p:nvSpPr>
        <p:spPr>
          <a:xfrm>
            <a:off x="3234912" y="4968464"/>
            <a:ext cx="2520000" cy="1116000"/>
          </a:xfrm>
          <a:prstGeom prst="roundRect">
            <a:avLst/>
          </a:prstGeom>
        </p:spPr>
        <p:style>
          <a:lnRef idx="0">
            <a:schemeClr val="accent3"/>
          </a:lnRef>
          <a:fillRef idx="3">
            <a:schemeClr val="accent3"/>
          </a:fillRef>
          <a:effectRef idx="3">
            <a:schemeClr val="accent3"/>
          </a:effectRef>
          <a:fontRef idx="minor">
            <a:schemeClr val="lt1"/>
          </a:fontRef>
        </p:style>
        <p:txBody>
          <a:bodyPr/>
          <a:lstStyle/>
          <a:p>
            <a:pPr algn="ctr">
              <a:defRPr/>
            </a:pPr>
            <a:r>
              <a:rPr lang="en-GB" b="1" dirty="0">
                <a:solidFill>
                  <a:schemeClr val="tx1"/>
                </a:solidFill>
              </a:rPr>
              <a:t>SCOPE:</a:t>
            </a:r>
          </a:p>
          <a:p>
            <a:pPr algn="ctr">
              <a:defRPr/>
            </a:pPr>
            <a:r>
              <a:rPr lang="en-GB" sz="1600" dirty="0">
                <a:solidFill>
                  <a:schemeClr val="tx1"/>
                </a:solidFill>
              </a:rPr>
              <a:t>...Where </a:t>
            </a:r>
            <a:r>
              <a:rPr lang="en-GB" sz="1600" b="1" dirty="0">
                <a:solidFill>
                  <a:schemeClr val="tx1"/>
                </a:solidFill>
              </a:rPr>
              <a:t>YOU</a:t>
            </a:r>
            <a:r>
              <a:rPr lang="en-GB" sz="1600" dirty="0">
                <a:solidFill>
                  <a:schemeClr val="tx1"/>
                </a:solidFill>
              </a:rPr>
              <a:t> can do more to improve sustainability</a:t>
            </a:r>
          </a:p>
        </p:txBody>
      </p:sp>
      <p:sp>
        <p:nvSpPr>
          <p:cNvPr id="10" name="Rounded Rectangle 9"/>
          <p:cNvSpPr/>
          <p:nvPr/>
        </p:nvSpPr>
        <p:spPr>
          <a:xfrm>
            <a:off x="6002280" y="4972232"/>
            <a:ext cx="2520000" cy="1116000"/>
          </a:xfrm>
          <a:prstGeom prst="roundRect">
            <a:avLst/>
          </a:prstGeom>
        </p:spPr>
        <p:style>
          <a:lnRef idx="0">
            <a:schemeClr val="accent5"/>
          </a:lnRef>
          <a:fillRef idx="3">
            <a:schemeClr val="accent5"/>
          </a:fillRef>
          <a:effectRef idx="3">
            <a:schemeClr val="accent5"/>
          </a:effectRef>
          <a:fontRef idx="minor">
            <a:schemeClr val="lt1"/>
          </a:fontRef>
        </p:style>
        <p:txBody>
          <a:bodyPr/>
          <a:lstStyle/>
          <a:p>
            <a:pPr algn="ctr">
              <a:defRPr/>
            </a:pPr>
            <a:r>
              <a:rPr lang="en-GB" b="1" dirty="0">
                <a:solidFill>
                  <a:schemeClr val="tx1"/>
                </a:solidFill>
              </a:rPr>
              <a:t>INFLUENCE:</a:t>
            </a:r>
          </a:p>
          <a:p>
            <a:pPr algn="ctr">
              <a:defRPr/>
            </a:pPr>
            <a:r>
              <a:rPr lang="en-GB" sz="1600" dirty="0">
                <a:solidFill>
                  <a:schemeClr val="tx1"/>
                </a:solidFill>
              </a:rPr>
              <a:t>...Market engagement strategy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nodeType="afterGroup">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8"/>
          <p:cNvSpPr>
            <a:spLocks noGrp="1"/>
          </p:cNvSpPr>
          <p:nvPr>
            <p:ph type="title"/>
          </p:nvPr>
        </p:nvSpPr>
        <p:spPr/>
        <p:txBody>
          <a:bodyPr/>
          <a:lstStyle/>
          <a:p>
            <a:r>
              <a:rPr smtClean="0"/>
              <a:t>Award Criteria</a:t>
            </a:r>
          </a:p>
        </p:txBody>
      </p:sp>
      <p:sp>
        <p:nvSpPr>
          <p:cNvPr id="54275" name="Rectangle 3"/>
          <p:cNvSpPr txBox="1">
            <a:spLocks noChangeArrowheads="1"/>
          </p:cNvSpPr>
          <p:nvPr/>
        </p:nvSpPr>
        <p:spPr bwMode="auto">
          <a:xfrm>
            <a:off x="251520" y="836712"/>
            <a:ext cx="6408712" cy="3779758"/>
          </a:xfrm>
          <a:prstGeom prst="round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nSpc>
                <a:spcPct val="80000"/>
              </a:lnSpc>
              <a:spcBef>
                <a:spcPct val="20000"/>
              </a:spcBef>
              <a:buClr>
                <a:schemeClr val="accent3"/>
              </a:buClr>
              <a:defRPr/>
            </a:pPr>
            <a:r>
              <a:rPr lang="en-GB" sz="2000" b="1" dirty="0"/>
              <a:t>Award criteria </a:t>
            </a:r>
            <a:r>
              <a:rPr lang="en-GB" sz="2000" b="1" dirty="0" smtClean="0"/>
              <a:t>(referred </a:t>
            </a:r>
            <a:r>
              <a:rPr lang="en-GB" sz="2000" b="1" dirty="0"/>
              <a:t>to in UK </a:t>
            </a:r>
            <a:r>
              <a:rPr lang="en-GB" sz="2000" b="1" dirty="0" smtClean="0"/>
              <a:t>Regulations) </a:t>
            </a:r>
            <a:r>
              <a:rPr lang="en-GB" sz="2000" b="1" dirty="0"/>
              <a:t>include:</a:t>
            </a:r>
          </a:p>
          <a:p>
            <a:pPr marL="131763" indent="-228600">
              <a:lnSpc>
                <a:spcPct val="80000"/>
              </a:lnSpc>
              <a:spcBef>
                <a:spcPct val="20000"/>
              </a:spcBef>
              <a:buClr>
                <a:schemeClr val="bg1"/>
              </a:buClr>
              <a:buFont typeface="Arial" pitchFamily="34" charset="0"/>
              <a:buChar char="•"/>
              <a:defRPr/>
            </a:pPr>
            <a:r>
              <a:rPr lang="en-GB" sz="2000" dirty="0">
                <a:solidFill>
                  <a:schemeClr val="tx1"/>
                </a:solidFill>
              </a:rPr>
              <a:t>Quality</a:t>
            </a:r>
          </a:p>
          <a:p>
            <a:pPr marL="131763" indent="-228600">
              <a:lnSpc>
                <a:spcPct val="80000"/>
              </a:lnSpc>
              <a:spcBef>
                <a:spcPct val="20000"/>
              </a:spcBef>
              <a:buClr>
                <a:schemeClr val="bg1"/>
              </a:buClr>
              <a:buFont typeface="Arial" pitchFamily="34" charset="0"/>
              <a:buChar char="•"/>
              <a:defRPr/>
            </a:pPr>
            <a:r>
              <a:rPr lang="en-GB" sz="2000" dirty="0">
                <a:solidFill>
                  <a:schemeClr val="tx1"/>
                </a:solidFill>
              </a:rPr>
              <a:t>Price</a:t>
            </a:r>
          </a:p>
          <a:p>
            <a:pPr marL="131763" indent="-228600">
              <a:lnSpc>
                <a:spcPct val="80000"/>
              </a:lnSpc>
              <a:spcBef>
                <a:spcPct val="20000"/>
              </a:spcBef>
              <a:buClr>
                <a:schemeClr val="bg1"/>
              </a:buClr>
              <a:buFont typeface="Arial" pitchFamily="34" charset="0"/>
              <a:buChar char="•"/>
              <a:defRPr/>
            </a:pPr>
            <a:r>
              <a:rPr lang="en-GB" sz="2000" dirty="0">
                <a:solidFill>
                  <a:schemeClr val="tx1"/>
                </a:solidFill>
              </a:rPr>
              <a:t>Technical merit</a:t>
            </a:r>
          </a:p>
          <a:p>
            <a:pPr marL="131763" indent="-228600">
              <a:lnSpc>
                <a:spcPct val="80000"/>
              </a:lnSpc>
              <a:spcBef>
                <a:spcPct val="20000"/>
              </a:spcBef>
              <a:buClr>
                <a:schemeClr val="bg1"/>
              </a:buClr>
              <a:buFont typeface="Arial" pitchFamily="34" charset="0"/>
              <a:buChar char="•"/>
              <a:defRPr/>
            </a:pPr>
            <a:r>
              <a:rPr lang="en-GB" sz="2000" dirty="0">
                <a:solidFill>
                  <a:schemeClr val="tx1"/>
                </a:solidFill>
              </a:rPr>
              <a:t>Aesthetic and functional characteristics</a:t>
            </a:r>
          </a:p>
          <a:p>
            <a:pPr marL="131763" indent="-228600">
              <a:lnSpc>
                <a:spcPct val="80000"/>
              </a:lnSpc>
              <a:spcBef>
                <a:spcPct val="20000"/>
              </a:spcBef>
              <a:buClr>
                <a:schemeClr val="bg1"/>
              </a:buClr>
              <a:buFont typeface="Arial" pitchFamily="34" charset="0"/>
              <a:buChar char="•"/>
              <a:defRPr/>
            </a:pPr>
            <a:r>
              <a:rPr lang="en-GB" sz="2000" dirty="0">
                <a:solidFill>
                  <a:schemeClr val="tx1"/>
                </a:solidFill>
              </a:rPr>
              <a:t>Environmental and social characteristics</a:t>
            </a:r>
          </a:p>
          <a:p>
            <a:pPr marL="131763" indent="-228600">
              <a:lnSpc>
                <a:spcPct val="80000"/>
              </a:lnSpc>
              <a:spcBef>
                <a:spcPct val="20000"/>
              </a:spcBef>
              <a:buClr>
                <a:schemeClr val="bg1"/>
              </a:buClr>
              <a:buFont typeface="Arial" pitchFamily="34" charset="0"/>
              <a:buChar char="•"/>
              <a:defRPr/>
            </a:pPr>
            <a:r>
              <a:rPr lang="en-GB" sz="2000" dirty="0">
                <a:solidFill>
                  <a:schemeClr val="tx1"/>
                </a:solidFill>
              </a:rPr>
              <a:t>Running costs</a:t>
            </a:r>
          </a:p>
          <a:p>
            <a:pPr marL="131763" indent="-228600">
              <a:lnSpc>
                <a:spcPct val="80000"/>
              </a:lnSpc>
              <a:spcBef>
                <a:spcPct val="20000"/>
              </a:spcBef>
              <a:buClr>
                <a:schemeClr val="bg1"/>
              </a:buClr>
              <a:buFont typeface="Arial" pitchFamily="34" charset="0"/>
              <a:buChar char="•"/>
              <a:defRPr/>
            </a:pPr>
            <a:r>
              <a:rPr lang="en-GB" sz="2000" dirty="0">
                <a:solidFill>
                  <a:schemeClr val="tx1"/>
                </a:solidFill>
              </a:rPr>
              <a:t>Delivery date and delivery period</a:t>
            </a:r>
            <a:endParaRPr lang="en-US" sz="2000" dirty="0">
              <a:solidFill>
                <a:schemeClr val="tx1"/>
              </a:solidFill>
            </a:endParaRPr>
          </a:p>
          <a:p>
            <a:pPr marL="131763" indent="-228600">
              <a:lnSpc>
                <a:spcPct val="80000"/>
              </a:lnSpc>
              <a:spcBef>
                <a:spcPct val="20000"/>
              </a:spcBef>
              <a:buClr>
                <a:schemeClr val="bg1"/>
              </a:buClr>
              <a:buFont typeface="Arial" pitchFamily="34" charset="0"/>
              <a:buChar char="•"/>
              <a:defRPr/>
            </a:pPr>
            <a:r>
              <a:rPr lang="en-GB" sz="2000" dirty="0">
                <a:solidFill>
                  <a:schemeClr val="tx1"/>
                </a:solidFill>
              </a:rPr>
              <a:t>Cost effectiveness</a:t>
            </a:r>
          </a:p>
          <a:p>
            <a:pPr marL="131763" indent="-228600">
              <a:lnSpc>
                <a:spcPct val="80000"/>
              </a:lnSpc>
              <a:spcBef>
                <a:spcPct val="20000"/>
              </a:spcBef>
              <a:buClr>
                <a:schemeClr val="bg1"/>
              </a:buClr>
              <a:buFont typeface="Arial" pitchFamily="34" charset="0"/>
              <a:buChar char="•"/>
              <a:defRPr/>
            </a:pPr>
            <a:r>
              <a:rPr lang="en-GB" sz="2000" dirty="0">
                <a:solidFill>
                  <a:schemeClr val="tx1"/>
                </a:solidFill>
              </a:rPr>
              <a:t>After sales service</a:t>
            </a:r>
          </a:p>
          <a:p>
            <a:pPr marL="131763" indent="-228600">
              <a:lnSpc>
                <a:spcPct val="80000"/>
              </a:lnSpc>
              <a:spcBef>
                <a:spcPct val="20000"/>
              </a:spcBef>
              <a:buClr>
                <a:schemeClr val="bg1"/>
              </a:buClr>
              <a:buFont typeface="Arial" pitchFamily="34" charset="0"/>
              <a:buChar char="•"/>
              <a:defRPr/>
            </a:pPr>
            <a:r>
              <a:rPr lang="en-GB" sz="2000" dirty="0">
                <a:solidFill>
                  <a:schemeClr val="tx1"/>
                </a:solidFill>
              </a:rPr>
              <a:t>Technical assistance</a:t>
            </a:r>
          </a:p>
        </p:txBody>
      </p:sp>
      <p:sp>
        <p:nvSpPr>
          <p:cNvPr id="12" name="Rectangle 3"/>
          <p:cNvSpPr txBox="1">
            <a:spLocks noChangeArrowheads="1"/>
          </p:cNvSpPr>
          <p:nvPr/>
        </p:nvSpPr>
        <p:spPr bwMode="auto">
          <a:xfrm>
            <a:off x="3347864" y="3861048"/>
            <a:ext cx="4896544" cy="2431733"/>
          </a:xfrm>
          <a:prstGeom prst="roundRect">
            <a:avLst>
              <a:gd name="adj" fmla="val 22706"/>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nSpc>
                <a:spcPct val="80000"/>
              </a:lnSpc>
              <a:spcBef>
                <a:spcPct val="20000"/>
              </a:spcBef>
              <a:buClr>
                <a:schemeClr val="accent3"/>
              </a:buClr>
              <a:defRPr/>
            </a:pPr>
            <a:r>
              <a:rPr lang="en-GB" sz="2000" b="1" dirty="0"/>
              <a:t>Key Award Criteria:</a:t>
            </a:r>
          </a:p>
          <a:p>
            <a:pPr marL="228600" indent="-228600">
              <a:spcBef>
                <a:spcPct val="20000"/>
              </a:spcBef>
              <a:buClr>
                <a:schemeClr val="bg1"/>
              </a:buClr>
              <a:buFont typeface="Arial" charset="0"/>
              <a:buChar char="•"/>
              <a:defRPr/>
            </a:pPr>
            <a:r>
              <a:rPr lang="en-US" sz="2000" b="1" dirty="0">
                <a:solidFill>
                  <a:schemeClr val="tx1"/>
                </a:solidFill>
              </a:rPr>
              <a:t>Minimum</a:t>
            </a:r>
          </a:p>
          <a:p>
            <a:pPr marL="588963" lvl="1" indent="-228600">
              <a:spcBef>
                <a:spcPct val="20000"/>
              </a:spcBef>
              <a:buClr>
                <a:schemeClr val="bg1"/>
              </a:buClr>
              <a:buFont typeface="Arial" charset="0"/>
              <a:buChar char="–"/>
              <a:defRPr/>
            </a:pPr>
            <a:r>
              <a:rPr lang="en-US" sz="2000" dirty="0">
                <a:solidFill>
                  <a:schemeClr val="tx1"/>
                </a:solidFill>
              </a:rPr>
              <a:t>Criteria which a bid must meet </a:t>
            </a:r>
          </a:p>
          <a:p>
            <a:pPr marL="228600" indent="-228600">
              <a:spcBef>
                <a:spcPct val="20000"/>
              </a:spcBef>
              <a:buClr>
                <a:schemeClr val="bg1"/>
              </a:buClr>
              <a:buFont typeface="Arial" charset="0"/>
              <a:buChar char="•"/>
              <a:defRPr/>
            </a:pPr>
            <a:r>
              <a:rPr lang="en-US" sz="2000" b="1" dirty="0">
                <a:solidFill>
                  <a:schemeClr val="tx1"/>
                </a:solidFill>
              </a:rPr>
              <a:t>Preferred</a:t>
            </a:r>
          </a:p>
          <a:p>
            <a:pPr marL="588963" lvl="1" indent="-228600">
              <a:spcBef>
                <a:spcPct val="20000"/>
              </a:spcBef>
              <a:buClr>
                <a:schemeClr val="bg1"/>
              </a:buClr>
              <a:buFont typeface="Arial" charset="0"/>
              <a:buChar char="–"/>
              <a:defRPr/>
            </a:pPr>
            <a:r>
              <a:rPr lang="en-US" sz="2000" dirty="0">
                <a:solidFill>
                  <a:schemeClr val="tx1"/>
                </a:solidFill>
              </a:rPr>
              <a:t>If a bid cannot meet these it does not necessarily stop it from winning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re 1"/>
          <p:cNvSpPr>
            <a:spLocks noGrp="1"/>
          </p:cNvSpPr>
          <p:nvPr>
            <p:ph type="title"/>
          </p:nvPr>
        </p:nvSpPr>
        <p:spPr>
          <a:xfrm>
            <a:off x="1098376" y="294928"/>
            <a:ext cx="6858000" cy="685800"/>
          </a:xfrm>
        </p:spPr>
        <p:txBody>
          <a:bodyPr>
            <a:normAutofit fontScale="90000"/>
          </a:bodyPr>
          <a:lstStyle/>
          <a:p>
            <a:r>
              <a:rPr lang="en-GB" dirty="0" smtClean="0"/>
              <a:t>Applying tools to deliver GPP </a:t>
            </a:r>
            <a:br>
              <a:rPr lang="en-GB" dirty="0" smtClean="0"/>
            </a:br>
            <a:r>
              <a:rPr lang="en-GB" dirty="0" smtClean="0"/>
              <a:t>Life cycle costing</a:t>
            </a:r>
          </a:p>
        </p:txBody>
      </p:sp>
      <p:sp>
        <p:nvSpPr>
          <p:cNvPr id="108546" name="Slide Number Placeholder 7"/>
          <p:cNvSpPr>
            <a:spLocks noGrp="1"/>
          </p:cNvSpPr>
          <p:nvPr>
            <p:ph type="sldNum" sz="quarter" idx="10"/>
          </p:nvPr>
        </p:nvSpPr>
        <p:spPr>
          <a:noFill/>
          <a:ln>
            <a:miter lim="800000"/>
            <a:headEnd/>
            <a:tailEnd/>
          </a:ln>
        </p:spPr>
        <p:txBody>
          <a:bodyPr/>
          <a:lstStyle/>
          <a:p>
            <a:fld id="{673DF213-202F-4115-BBA0-A42162E408E2}" type="slidenum">
              <a:rPr lang="fr-CA">
                <a:solidFill>
                  <a:srgbClr val="9BBB59">
                    <a:lumMod val="50000"/>
                  </a:srgbClr>
                </a:solidFill>
              </a:rPr>
              <a:pPr/>
              <a:t>23</a:t>
            </a:fld>
            <a:endParaRPr lang="fr-CA">
              <a:solidFill>
                <a:srgbClr val="9BBB59">
                  <a:lumMod val="50000"/>
                </a:srgbClr>
              </a:solidFill>
            </a:endParaRPr>
          </a:p>
        </p:txBody>
      </p:sp>
      <p:pic>
        <p:nvPicPr>
          <p:cNvPr id="108547" name="Picture 2"/>
          <p:cNvPicPr>
            <a:picLocks noChangeAspect="1" noChangeArrowheads="1"/>
          </p:cNvPicPr>
          <p:nvPr/>
        </p:nvPicPr>
        <p:blipFill>
          <a:blip r:embed="rId3" cstate="print"/>
          <a:srcRect/>
          <a:stretch>
            <a:fillRect/>
          </a:stretch>
        </p:blipFill>
        <p:spPr bwMode="auto">
          <a:xfrm>
            <a:off x="395288" y="1557338"/>
            <a:ext cx="3816350" cy="3960812"/>
          </a:xfrm>
          <a:prstGeom prst="rect">
            <a:avLst/>
          </a:prstGeom>
          <a:noFill/>
          <a:ln w="9525">
            <a:noFill/>
            <a:miter lim="800000"/>
            <a:headEnd/>
            <a:tailEnd/>
          </a:ln>
        </p:spPr>
      </p:pic>
      <p:sp>
        <p:nvSpPr>
          <p:cNvPr id="108548" name="Text Box 4"/>
          <p:cNvSpPr txBox="1">
            <a:spLocks noChangeArrowheads="1"/>
          </p:cNvSpPr>
          <p:nvPr/>
        </p:nvSpPr>
        <p:spPr bwMode="auto">
          <a:xfrm>
            <a:off x="4500563" y="1556792"/>
            <a:ext cx="3908425" cy="2308225"/>
          </a:xfrm>
          <a:prstGeom prst="rect">
            <a:avLst/>
          </a:prstGeom>
          <a:noFill/>
          <a:ln w="9525">
            <a:noFill/>
            <a:miter lim="800000"/>
            <a:headEnd/>
            <a:tailEnd/>
          </a:ln>
        </p:spPr>
        <p:txBody>
          <a:bodyPr>
            <a:spAutoFit/>
          </a:bodyPr>
          <a:lstStyle/>
          <a:p>
            <a:r>
              <a:rPr lang="en-US" sz="2400" dirty="0">
                <a:solidFill>
                  <a:prstClr val="black"/>
                </a:solidFill>
              </a:rPr>
              <a:t>The higher initial price of the greener product is more than compensated by the much lower usage</a:t>
            </a:r>
          </a:p>
          <a:p>
            <a:r>
              <a:rPr lang="en-US" sz="2400" dirty="0">
                <a:solidFill>
                  <a:prstClr val="black"/>
                </a:solidFill>
              </a:rPr>
              <a:t>and disposal costs.</a:t>
            </a:r>
          </a:p>
          <a:p>
            <a:endParaRPr lang="en-US" sz="2400" dirty="0">
              <a:solidFill>
                <a:prstClr val="black"/>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2141" y="4077072"/>
            <a:ext cx="1991859" cy="276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525034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a:xfrm>
            <a:off x="304800" y="44450"/>
            <a:ext cx="6858000" cy="685800"/>
          </a:xfrm>
        </p:spPr>
        <p:txBody>
          <a:bodyPr/>
          <a:lstStyle/>
          <a:p>
            <a:pPr eaLnBrk="1" hangingPunct="1"/>
            <a:r>
              <a:rPr lang="en-GB" dirty="0" smtClean="0"/>
              <a:t>Life cycle savings in lighting</a:t>
            </a:r>
          </a:p>
        </p:txBody>
      </p:sp>
      <p:sp>
        <p:nvSpPr>
          <p:cNvPr id="57347" name="Content Placeholder 4"/>
          <p:cNvSpPr>
            <a:spLocks noGrp="1"/>
          </p:cNvSpPr>
          <p:nvPr>
            <p:ph idx="1"/>
          </p:nvPr>
        </p:nvSpPr>
        <p:spPr>
          <a:xfrm>
            <a:off x="304800" y="1268413"/>
            <a:ext cx="8839200" cy="4103687"/>
          </a:xfrm>
        </p:spPr>
        <p:txBody>
          <a:bodyPr/>
          <a:lstStyle/>
          <a:p>
            <a:pPr eaLnBrk="1" hangingPunct="1"/>
            <a:r>
              <a:rPr lang="en-GB" sz="2400" dirty="0" smtClean="0"/>
              <a:t>High level assessment of the potential benefits of a pan-Scotland Investment in Street Lighting LEDs</a:t>
            </a:r>
          </a:p>
          <a:p>
            <a:pPr eaLnBrk="1" hangingPunct="1"/>
            <a:r>
              <a:rPr lang="en-GB" dirty="0" smtClean="0"/>
              <a:t>2012 pilots – developed a business case</a:t>
            </a:r>
          </a:p>
          <a:p>
            <a:pPr eaLnBrk="1" hangingPunct="1"/>
            <a:r>
              <a:rPr lang="en-GB" sz="2400" dirty="0" smtClean="0"/>
              <a:t>Forecast that an investment of £298m could generate </a:t>
            </a:r>
            <a:r>
              <a:rPr lang="en-GB" sz="2400" dirty="0" smtClean="0">
                <a:solidFill>
                  <a:srgbClr val="FF0000"/>
                </a:solidFill>
              </a:rPr>
              <a:t>savings of £1.3bn over a 20 year operational period</a:t>
            </a:r>
          </a:p>
          <a:p>
            <a:pPr eaLnBrk="1" hangingPunct="1"/>
            <a:r>
              <a:rPr lang="en-GB" dirty="0" smtClean="0"/>
              <a:t>67% reduction in energy consumption</a:t>
            </a:r>
          </a:p>
          <a:p>
            <a:pPr eaLnBrk="1" hangingPunct="1"/>
            <a:r>
              <a:rPr lang="en-GB" sz="2400" dirty="0" smtClean="0">
                <a:solidFill>
                  <a:srgbClr val="FF0000"/>
                </a:solidFill>
              </a:rPr>
              <a:t>1.35 m tonnes of carbon over 20 year period of analysis</a:t>
            </a:r>
          </a:p>
          <a:p>
            <a:pPr eaLnBrk="1" hangingPunct="1"/>
            <a:r>
              <a:rPr lang="en-GB" dirty="0" smtClean="0"/>
              <a:t>32 local authorities in Scotland </a:t>
            </a:r>
            <a:endParaRPr lang="en-GB" sz="2400" dirty="0" smtClean="0"/>
          </a:p>
        </p:txBody>
      </p:sp>
      <p:sp>
        <p:nvSpPr>
          <p:cNvPr id="57348" name="Slide Number Placeholder 2"/>
          <p:cNvSpPr>
            <a:spLocks noGrp="1"/>
          </p:cNvSpPr>
          <p:nvPr>
            <p:ph type="sldNum" sz="quarter" idx="10"/>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8A10E0F-A684-4D52-8685-2B4EDAB5C79E}" type="slidenum">
              <a:rPr lang="en-GB">
                <a:solidFill>
                  <a:srgbClr val="0066CC"/>
                </a:solidFill>
                <a:latin typeface="Times New Roman" panose="02020603050405020304" pitchFamily="18" charset="0"/>
              </a:rPr>
              <a:pPr eaLnBrk="1" hangingPunct="1"/>
              <a:t>24</a:t>
            </a:fld>
            <a:endParaRPr lang="en-GB">
              <a:solidFill>
                <a:srgbClr val="0066CC"/>
              </a:solidFill>
              <a:latin typeface="Times New Roman" panose="02020603050405020304" pitchFamily="18" charset="0"/>
            </a:endParaRPr>
          </a:p>
        </p:txBody>
      </p:sp>
    </p:spTree>
    <p:extLst>
      <p:ext uri="{BB962C8B-B14F-4D97-AF65-F5344CB8AC3E}">
        <p14:creationId xmlns:p14="http://schemas.microsoft.com/office/powerpoint/2010/main" val="3846684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Cars - Contract management</a:t>
            </a:r>
            <a:endParaRPr lang="en-GB" dirty="0"/>
          </a:p>
        </p:txBody>
      </p:sp>
      <p:graphicFrame>
        <p:nvGraphicFramePr>
          <p:cNvPr id="4" name="Content Placeholder 3"/>
          <p:cNvGraphicFramePr>
            <a:graphicFrameLocks noGrp="1"/>
          </p:cNvGraphicFramePr>
          <p:nvPr>
            <p:ph idx="1"/>
            <p:extLst/>
          </p:nvPr>
        </p:nvGraphicFramePr>
        <p:xfrm>
          <a:off x="457200" y="1268413"/>
          <a:ext cx="8229600" cy="2103120"/>
        </p:xfrm>
        <a:graphic>
          <a:graphicData uri="http://schemas.openxmlformats.org/drawingml/2006/table">
            <a:tbl>
              <a:tblPr firstRow="1" bandRow="1">
                <a:tableStyleId>{5C22544A-7EE6-4342-B048-85BDC9FD1C3A}</a:tableStyleId>
              </a:tblPr>
              <a:tblGrid>
                <a:gridCol w="1882552"/>
                <a:gridCol w="634704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Impact area </a:t>
                      </a:r>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Best practice contract performance criteria</a:t>
                      </a:r>
                    </a:p>
                    <a:p>
                      <a:endParaRPr lang="en-GB" dirty="0"/>
                    </a:p>
                  </a:txBody>
                  <a:tcPr/>
                </a:tc>
              </a:tr>
              <a:tr h="370840">
                <a:tc>
                  <a:txBody>
                    <a:bodyPr/>
                    <a:lstStyle/>
                    <a:p>
                      <a:r>
                        <a:rPr lang="en-GB" dirty="0" smtClean="0"/>
                        <a:t>Cars</a:t>
                      </a:r>
                      <a:endParaRPr lang="en-GB" dirty="0"/>
                    </a:p>
                  </a:txBody>
                  <a:tcPr/>
                </a:tc>
                <a:tc>
                  <a:txBody>
                    <a:bodyPr/>
                    <a:lstStyle/>
                    <a:p>
                      <a:r>
                        <a:rPr lang="en-GB" dirty="0" smtClean="0"/>
                        <a:t>The contractor must selectively collect used lubricant oils and tyres and have a contract with one or several authorised waste management organisations for the correct treatment of these waste fractions.</a:t>
                      </a:r>
                    </a:p>
                    <a:p>
                      <a:endParaRPr lang="en-GB" dirty="0"/>
                    </a:p>
                  </a:txBody>
                  <a:tcPr/>
                </a:tc>
              </a:tr>
            </a:tbl>
          </a:graphicData>
        </a:graphic>
      </p:graphicFrame>
    </p:spTree>
    <p:extLst>
      <p:ext uri="{BB962C8B-B14F-4D97-AF65-F5344CB8AC3E}">
        <p14:creationId xmlns:p14="http://schemas.microsoft.com/office/powerpoint/2010/main" val="833759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49263" y="981075"/>
            <a:ext cx="4033837" cy="4525963"/>
          </a:xfrm>
          <a:prstGeom prst="rect">
            <a:avLst/>
          </a:prstGeom>
          <a:noFill/>
          <a:ln w="9525">
            <a:noFill/>
            <a:miter lim="800000"/>
            <a:headEnd/>
            <a:tailEnd/>
          </a:ln>
        </p:spPr>
        <p:txBody>
          <a:bodyPr/>
          <a:lstStyle/>
          <a:p>
            <a:pPr marL="533400" indent="-533400" algn="just">
              <a:lnSpc>
                <a:spcPct val="114000"/>
              </a:lnSpc>
              <a:spcBef>
                <a:spcPct val="20000"/>
              </a:spcBef>
              <a:buFontTx/>
              <a:buAutoNum type="arabicPeriod"/>
              <a:defRPr/>
            </a:pPr>
            <a:endParaRPr lang="en-US" sz="2400" b="1" dirty="0">
              <a:latin typeface="+mn-lt"/>
              <a:cs typeface="+mn-cs"/>
            </a:endParaRPr>
          </a:p>
          <a:p>
            <a:pPr marL="533400" indent="-533400">
              <a:lnSpc>
                <a:spcPct val="114000"/>
              </a:lnSpc>
              <a:spcBef>
                <a:spcPct val="20000"/>
              </a:spcBef>
              <a:buFont typeface="Arial" charset="0"/>
              <a:buChar char="•"/>
              <a:defRPr/>
            </a:pPr>
            <a:endParaRPr lang="en-US" sz="2400" dirty="0">
              <a:latin typeface="+mn-lt"/>
              <a:cs typeface="+mn-cs"/>
            </a:endParaRPr>
          </a:p>
        </p:txBody>
      </p:sp>
      <p:sp>
        <p:nvSpPr>
          <p:cNvPr id="80900" name="Title 4"/>
          <p:cNvSpPr>
            <a:spLocks noGrp="1"/>
          </p:cNvSpPr>
          <p:nvPr>
            <p:ph type="title"/>
          </p:nvPr>
        </p:nvSpPr>
        <p:spPr/>
        <p:txBody>
          <a:bodyPr/>
          <a:lstStyle/>
          <a:p>
            <a:r>
              <a:rPr dirty="0" smtClean="0"/>
              <a:t>Product </a:t>
            </a:r>
            <a:r>
              <a:rPr dirty="0" smtClean="0"/>
              <a:t>Conditions: Examples</a:t>
            </a:r>
            <a:endParaRPr dirty="0" smtClean="0"/>
          </a:p>
        </p:txBody>
      </p:sp>
      <p:sp>
        <p:nvSpPr>
          <p:cNvPr id="3" name="Content Placeholder 2"/>
          <p:cNvSpPr>
            <a:spLocks noGrp="1"/>
          </p:cNvSpPr>
          <p:nvPr>
            <p:ph idx="1"/>
          </p:nvPr>
        </p:nvSpPr>
        <p:spPr/>
        <p:txBody>
          <a:bodyPr/>
          <a:lstStyle/>
          <a:p>
            <a:r>
              <a:rPr lang="en-GB" dirty="0"/>
              <a:t>‘Packaging must consist of readily recyclable material, and/or materials taken from renewable resources, or be a multi-use system, i.e. reusable.  </a:t>
            </a:r>
            <a:endParaRPr lang="en-GB" dirty="0" smtClean="0"/>
          </a:p>
          <a:p>
            <a:r>
              <a:rPr lang="en-GB" dirty="0" smtClean="0">
                <a:solidFill>
                  <a:srgbClr val="FF0000"/>
                </a:solidFill>
              </a:rPr>
              <a:t>All </a:t>
            </a:r>
            <a:r>
              <a:rPr lang="en-GB" dirty="0">
                <a:solidFill>
                  <a:srgbClr val="FF0000"/>
                </a:solidFill>
              </a:rPr>
              <a:t>packaging materials shall be easily separable by hand into recyclable parts consisting of one material (e.g. cardboard, paper, plastic, textile</a:t>
            </a:r>
            <a:r>
              <a:rPr lang="en-GB" dirty="0" smtClean="0">
                <a:solidFill>
                  <a:srgbClr val="FF0000"/>
                </a:solidFill>
              </a:rPr>
              <a:t>).’</a:t>
            </a:r>
          </a:p>
          <a:p>
            <a:endParaRPr lang="en-GB" dirty="0">
              <a:solidFill>
                <a:srgbClr val="FF0000"/>
              </a:solidFill>
            </a:endParaRPr>
          </a:p>
          <a:p>
            <a:r>
              <a:rPr lang="en-GB" dirty="0"/>
              <a:t>Supplier required to improve energy efficiency of products supplied by 5% within 12 months of contract award</a:t>
            </a:r>
          </a:p>
          <a:p>
            <a:endParaRPr lang="en-GB" dirty="0">
              <a:solidFill>
                <a:srgbClr val="FF0000"/>
              </a:solidFill>
            </a:endParaRPr>
          </a:p>
          <a:p>
            <a:endParaRPr lang="en-GB" dirty="0"/>
          </a:p>
        </p:txBody>
      </p:sp>
      <p:sp>
        <p:nvSpPr>
          <p:cNvPr id="6" name="TextBox 5"/>
          <p:cNvSpPr txBox="1"/>
          <p:nvPr/>
        </p:nvSpPr>
        <p:spPr>
          <a:xfrm>
            <a:off x="755650" y="5732463"/>
            <a:ext cx="7704138" cy="511175"/>
          </a:xfrm>
          <a:prstGeom prst="roundRect">
            <a:avLst/>
          </a:prstGeom>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n-GB" sz="2400" dirty="0"/>
              <a:t>What is a suitable Contract Management Requirement?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9B9CA42D-0CF8-444A-A04A-F3564D3E1089}" type="slidenum">
              <a:rPr lang="en-GB"/>
              <a:pPr>
                <a:defRPr/>
              </a:pPr>
              <a:t>27</a:t>
            </a:fld>
            <a:endParaRPr lang="en-GB" dirty="0"/>
          </a:p>
        </p:txBody>
      </p:sp>
      <p:sp>
        <p:nvSpPr>
          <p:cNvPr id="8195" name="Title 6"/>
          <p:cNvSpPr txBox="1">
            <a:spLocks/>
          </p:cNvSpPr>
          <p:nvPr/>
        </p:nvSpPr>
        <p:spPr bwMode="auto">
          <a:xfrm>
            <a:off x="35496" y="44450"/>
            <a:ext cx="8316913" cy="576263"/>
          </a:xfrm>
          <a:prstGeom prst="rect">
            <a:avLst/>
          </a:prstGeom>
          <a:noFill/>
          <a:ln w="9525">
            <a:noFill/>
            <a:miter lim="800000"/>
            <a:headEnd/>
            <a:tailEnd/>
          </a:ln>
        </p:spPr>
        <p:txBody>
          <a:bodyPr anchor="ctr"/>
          <a:lstStyle/>
          <a:p>
            <a:pPr algn="ctr" eaLnBrk="0" hangingPunct="0"/>
            <a:r>
              <a:rPr lang="en-GB" sz="3000" b="1" dirty="0" smtClean="0">
                <a:solidFill>
                  <a:srgbClr val="4F6228"/>
                </a:solidFill>
                <a:latin typeface="Calibri" pitchFamily="34" charset="0"/>
              </a:rPr>
              <a:t>In Summary: Sustainable </a:t>
            </a:r>
            <a:r>
              <a:rPr lang="en-GB" sz="3000" b="1" dirty="0">
                <a:solidFill>
                  <a:srgbClr val="4F6228"/>
                </a:solidFill>
                <a:latin typeface="Calibri" pitchFamily="34" charset="0"/>
              </a:rPr>
              <a:t>Procurement Principles</a:t>
            </a:r>
          </a:p>
        </p:txBody>
      </p:sp>
      <p:sp>
        <p:nvSpPr>
          <p:cNvPr id="8196" name="Content Placeholder 7"/>
          <p:cNvSpPr txBox="1">
            <a:spLocks/>
          </p:cNvSpPr>
          <p:nvPr/>
        </p:nvSpPr>
        <p:spPr bwMode="auto">
          <a:xfrm>
            <a:off x="250825" y="549275"/>
            <a:ext cx="8642350" cy="358775"/>
          </a:xfrm>
          <a:prstGeom prst="rect">
            <a:avLst/>
          </a:prstGeom>
          <a:noFill/>
          <a:ln w="9525">
            <a:noFill/>
            <a:miter lim="800000"/>
            <a:headEnd/>
            <a:tailEnd/>
          </a:ln>
        </p:spPr>
        <p:txBody>
          <a:bodyPr/>
          <a:lstStyle/>
          <a:p>
            <a:pPr algn="just" eaLnBrk="0" hangingPunct="0">
              <a:spcBef>
                <a:spcPct val="20000"/>
              </a:spcBef>
              <a:buClr>
                <a:srgbClr val="9BBB59"/>
              </a:buClr>
              <a:buFont typeface="Arial" charset="0"/>
              <a:buNone/>
            </a:pPr>
            <a:r>
              <a:rPr lang="en-GB" sz="2000" dirty="0" smtClean="0">
                <a:solidFill>
                  <a:srgbClr val="000000"/>
                </a:solidFill>
                <a:latin typeface="Calibri" pitchFamily="34" charset="0"/>
              </a:rPr>
              <a:t>Applying </a:t>
            </a:r>
            <a:r>
              <a:rPr lang="en-GB" sz="2000" dirty="0">
                <a:solidFill>
                  <a:srgbClr val="000000"/>
                </a:solidFill>
                <a:latin typeface="Calibri" pitchFamily="34" charset="0"/>
              </a:rPr>
              <a:t>these will ensure that risks are managed and opportunities captured:</a:t>
            </a:r>
          </a:p>
        </p:txBody>
      </p:sp>
      <p:grpSp>
        <p:nvGrpSpPr>
          <p:cNvPr id="2" name="Group 20"/>
          <p:cNvGrpSpPr>
            <a:grpSpLocks/>
          </p:cNvGrpSpPr>
          <p:nvPr/>
        </p:nvGrpSpPr>
        <p:grpSpPr bwMode="auto">
          <a:xfrm>
            <a:off x="66675" y="1017588"/>
            <a:ext cx="8897938" cy="898525"/>
            <a:chOff x="122750" y="2889040"/>
            <a:chExt cx="8898500" cy="900000"/>
          </a:xfrm>
        </p:grpSpPr>
        <p:sp>
          <p:nvSpPr>
            <p:cNvPr id="6" name="Rectangle 5"/>
            <p:cNvSpPr txBox="1">
              <a:spLocks noChangeArrowheads="1"/>
            </p:cNvSpPr>
            <p:nvPr/>
          </p:nvSpPr>
          <p:spPr bwMode="auto">
            <a:xfrm>
              <a:off x="632826" y="2996952"/>
              <a:ext cx="8388424" cy="648072"/>
            </a:xfrm>
            <a:prstGeom prst="roundRect">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rIns="72000" anchor="ctr"/>
            <a:lstStyle/>
            <a:p>
              <a:pPr marL="355600" lvl="1" algn="just">
                <a:spcBef>
                  <a:spcPts val="0"/>
                </a:spcBef>
                <a:spcAft>
                  <a:spcPts val="0"/>
                </a:spcAft>
                <a:buClr>
                  <a:srgbClr val="C00000"/>
                </a:buClr>
                <a:defRPr/>
              </a:pPr>
              <a:r>
                <a:rPr lang="en-GB" sz="2000" b="1" dirty="0">
                  <a:solidFill>
                    <a:prstClr val="white"/>
                  </a:solidFill>
                </a:rPr>
                <a:t>Mitigating relevant environmental and social risks and realising opportunities </a:t>
              </a:r>
              <a:r>
                <a:rPr lang="en-GB" sz="1600" dirty="0">
                  <a:solidFill>
                    <a:prstClr val="black"/>
                  </a:solidFill>
                </a:rPr>
                <a:t>for the benefit of your organisation as well as society and the environment </a:t>
              </a:r>
            </a:p>
          </p:txBody>
        </p:sp>
        <p:pic>
          <p:nvPicPr>
            <p:cNvPr id="54279" name="Picture 7" descr="C:\Documents and Settings\Emma_2\Local Settings\Temporary Internet Files\Content.IE5\W3LOI3L0\MP900437358[1].jpg"/>
            <p:cNvPicPr>
              <a:picLocks noChangeAspect="1" noChangeArrowheads="1"/>
            </p:cNvPicPr>
            <p:nvPr/>
          </p:nvPicPr>
          <p:blipFill>
            <a:blip r:embed="rId3" cstate="print"/>
            <a:srcRect/>
            <a:stretch>
              <a:fillRect/>
            </a:stretch>
          </p:blipFill>
          <p:spPr bwMode="auto">
            <a:xfrm>
              <a:off x="122750" y="2889040"/>
              <a:ext cx="900000" cy="9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grpSp>
        <p:nvGrpSpPr>
          <p:cNvPr id="3" name="Group 21"/>
          <p:cNvGrpSpPr>
            <a:grpSpLocks/>
          </p:cNvGrpSpPr>
          <p:nvPr/>
        </p:nvGrpSpPr>
        <p:grpSpPr bwMode="auto">
          <a:xfrm>
            <a:off x="107950" y="4760913"/>
            <a:ext cx="8897938" cy="900112"/>
            <a:chOff x="122750" y="5049280"/>
            <a:chExt cx="8897620" cy="900000"/>
          </a:xfrm>
        </p:grpSpPr>
        <p:sp>
          <p:nvSpPr>
            <p:cNvPr id="10" name="Rectangle 5"/>
            <p:cNvSpPr txBox="1">
              <a:spLocks noChangeArrowheads="1"/>
            </p:cNvSpPr>
            <p:nvPr/>
          </p:nvSpPr>
          <p:spPr bwMode="auto">
            <a:xfrm>
              <a:off x="631946" y="5157264"/>
              <a:ext cx="8388424" cy="648000"/>
            </a:xfrm>
            <a:prstGeom prst="roundRect">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rIns="0" anchor="ctr"/>
            <a:lstStyle/>
            <a:p>
              <a:pPr marL="355600" lvl="1" algn="just">
                <a:spcBef>
                  <a:spcPct val="20000"/>
                </a:spcBef>
                <a:spcAft>
                  <a:spcPts val="0"/>
                </a:spcAft>
                <a:buClr>
                  <a:srgbClr val="C00000"/>
                </a:buClr>
                <a:defRPr/>
              </a:pPr>
              <a:r>
                <a:rPr lang="en-GB" sz="1600" dirty="0">
                  <a:solidFill>
                    <a:prstClr val="black"/>
                  </a:solidFill>
                </a:rPr>
                <a:t>Use of a </a:t>
              </a:r>
              <a:r>
                <a:rPr lang="en-GB" sz="2000" b="1" dirty="0">
                  <a:solidFill>
                    <a:prstClr val="white"/>
                  </a:solidFill>
                </a:rPr>
                <a:t>Procurement hierarchy </a:t>
              </a:r>
              <a:r>
                <a:rPr lang="en-GB" sz="1600" dirty="0">
                  <a:solidFill>
                    <a:prstClr val="black"/>
                  </a:solidFill>
                </a:rPr>
                <a:t>to  inform action in addressing risks and realising opportunities</a:t>
              </a:r>
              <a:endParaRPr lang="en-GB" sz="3600" dirty="0">
                <a:solidFill>
                  <a:prstClr val="white"/>
                </a:solidFill>
              </a:endParaRPr>
            </a:p>
          </p:txBody>
        </p:sp>
        <p:grpSp>
          <p:nvGrpSpPr>
            <p:cNvPr id="4" name="Group 37"/>
            <p:cNvGrpSpPr>
              <a:grpSpLocks noChangeAspect="1"/>
            </p:cNvGrpSpPr>
            <p:nvPr/>
          </p:nvGrpSpPr>
          <p:grpSpPr bwMode="auto">
            <a:xfrm>
              <a:off x="122750" y="5049280"/>
              <a:ext cx="900000" cy="900000"/>
              <a:chOff x="4193942" y="836712"/>
              <a:chExt cx="3810000" cy="3528392"/>
            </a:xfrm>
          </p:grpSpPr>
          <p:pic>
            <p:nvPicPr>
              <p:cNvPr id="54289" name="Picture 17" descr="http://www.freefoto.com/images/41/03/41_03_56---Give-Way-Road-Sign_web.jpg?&amp;k=Give+Way+-+Road+Sign"/>
              <p:cNvPicPr>
                <a:picLocks noChangeAspect="1" noChangeArrowheads="1"/>
              </p:cNvPicPr>
              <p:nvPr/>
            </p:nvPicPr>
            <p:blipFill>
              <a:blip r:embed="rId4" cstate="print"/>
              <a:srcRect/>
              <a:stretch>
                <a:fillRect/>
              </a:stretch>
            </p:blipFill>
            <p:spPr bwMode="auto">
              <a:xfrm>
                <a:off x="4193942" y="836712"/>
                <a:ext cx="3810000" cy="352839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8224" name="TextBox 36"/>
              <p:cNvSpPr txBox="1">
                <a:spLocks noChangeArrowheads="1"/>
              </p:cNvSpPr>
              <p:nvPr/>
            </p:nvSpPr>
            <p:spPr bwMode="auto">
              <a:xfrm rot="-420000">
                <a:off x="4908808" y="1593125"/>
                <a:ext cx="2098993" cy="784303"/>
              </a:xfrm>
              <a:prstGeom prst="rect">
                <a:avLst/>
              </a:prstGeom>
              <a:noFill/>
              <a:ln w="9525">
                <a:noFill/>
                <a:miter lim="800000"/>
                <a:headEnd/>
                <a:tailEnd/>
              </a:ln>
            </p:spPr>
            <p:txBody>
              <a:bodyPr>
                <a:spAutoFit/>
              </a:bodyPr>
              <a:lstStyle/>
              <a:p>
                <a:pPr algn="ctr"/>
                <a:r>
                  <a:rPr lang="en-GB" sz="700" b="1">
                    <a:solidFill>
                      <a:srgbClr val="000000"/>
                    </a:solidFill>
                  </a:rPr>
                  <a:t>NEED?</a:t>
                </a:r>
              </a:p>
            </p:txBody>
          </p:sp>
        </p:grpSp>
      </p:grpSp>
      <p:grpSp>
        <p:nvGrpSpPr>
          <p:cNvPr id="7" name="Group 22"/>
          <p:cNvGrpSpPr>
            <a:grpSpLocks/>
          </p:cNvGrpSpPr>
          <p:nvPr/>
        </p:nvGrpSpPr>
        <p:grpSpPr bwMode="auto">
          <a:xfrm>
            <a:off x="50800" y="1916113"/>
            <a:ext cx="8985250" cy="1014412"/>
            <a:chOff x="35496" y="3927109"/>
            <a:chExt cx="8985754" cy="1014059"/>
          </a:xfrm>
        </p:grpSpPr>
        <p:sp>
          <p:nvSpPr>
            <p:cNvPr id="9" name="Rectangle 5"/>
            <p:cNvSpPr txBox="1">
              <a:spLocks noChangeArrowheads="1"/>
            </p:cNvSpPr>
            <p:nvPr/>
          </p:nvSpPr>
          <p:spPr bwMode="auto">
            <a:xfrm>
              <a:off x="632826" y="4077144"/>
              <a:ext cx="8388424" cy="648000"/>
            </a:xfrm>
            <a:prstGeom prst="roundRect">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rIns="0" anchor="ctr"/>
            <a:lstStyle/>
            <a:p>
              <a:pPr marL="361950" lvl="1" indent="-6350" algn="just">
                <a:spcBef>
                  <a:spcPct val="20000"/>
                </a:spcBef>
                <a:spcAft>
                  <a:spcPts val="0"/>
                </a:spcAft>
                <a:buClr>
                  <a:srgbClr val="C00000"/>
                </a:buClr>
                <a:defRPr/>
              </a:pPr>
              <a:r>
                <a:rPr lang="en-GB" sz="1600" dirty="0">
                  <a:solidFill>
                    <a:prstClr val="black"/>
                  </a:solidFill>
                </a:rPr>
                <a:t>Consideration of the full </a:t>
              </a:r>
              <a:r>
                <a:rPr lang="en-GB" sz="2000" b="1" dirty="0">
                  <a:solidFill>
                    <a:prstClr val="white"/>
                  </a:solidFill>
                </a:rPr>
                <a:t>Life Cycle </a:t>
              </a:r>
              <a:r>
                <a:rPr lang="en-GB" sz="1600" dirty="0">
                  <a:solidFill>
                    <a:prstClr val="black"/>
                  </a:solidFill>
                </a:rPr>
                <a:t>of the goods or services procured</a:t>
              </a:r>
            </a:p>
          </p:txBody>
        </p:sp>
        <p:pic>
          <p:nvPicPr>
            <p:cNvPr id="8218" name="Picture 14" descr="Life Cycle.png"/>
            <p:cNvPicPr>
              <a:picLocks noChangeAspect="1"/>
            </p:cNvPicPr>
            <p:nvPr/>
          </p:nvPicPr>
          <p:blipFill>
            <a:blip r:embed="rId5" cstate="print"/>
            <a:srcRect/>
            <a:stretch>
              <a:fillRect/>
            </a:stretch>
          </p:blipFill>
          <p:spPr bwMode="auto">
            <a:xfrm>
              <a:off x="35496" y="3927109"/>
              <a:ext cx="1008112" cy="1014059"/>
            </a:xfrm>
            <a:prstGeom prst="rect">
              <a:avLst/>
            </a:prstGeom>
            <a:noFill/>
            <a:ln w="9525">
              <a:noFill/>
              <a:miter lim="800000"/>
              <a:headEnd/>
              <a:tailEnd/>
            </a:ln>
          </p:spPr>
        </p:pic>
      </p:grpSp>
      <p:grpSp>
        <p:nvGrpSpPr>
          <p:cNvPr id="8" name="Group 26"/>
          <p:cNvGrpSpPr>
            <a:grpSpLocks/>
          </p:cNvGrpSpPr>
          <p:nvPr/>
        </p:nvGrpSpPr>
        <p:grpSpPr bwMode="auto">
          <a:xfrm>
            <a:off x="117475" y="2889250"/>
            <a:ext cx="8918575" cy="900113"/>
            <a:chOff x="117336" y="3717032"/>
            <a:chExt cx="8919160" cy="900000"/>
          </a:xfrm>
        </p:grpSpPr>
        <p:sp>
          <p:nvSpPr>
            <p:cNvPr id="24" name="Rectangle 5"/>
            <p:cNvSpPr txBox="1">
              <a:spLocks noChangeArrowheads="1"/>
            </p:cNvSpPr>
            <p:nvPr/>
          </p:nvSpPr>
          <p:spPr bwMode="auto">
            <a:xfrm>
              <a:off x="648072" y="3864304"/>
              <a:ext cx="8388424" cy="648000"/>
            </a:xfrm>
            <a:prstGeom prst="roundRect">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rIns="0" anchor="ctr"/>
            <a:lstStyle/>
            <a:p>
              <a:pPr marL="361950" lvl="1" indent="-6350" algn="just">
                <a:spcBef>
                  <a:spcPct val="20000"/>
                </a:spcBef>
                <a:spcAft>
                  <a:spcPts val="0"/>
                </a:spcAft>
                <a:buClr>
                  <a:srgbClr val="C00000"/>
                </a:buClr>
                <a:defRPr/>
              </a:pPr>
              <a:r>
                <a:rPr lang="en-GB" sz="1600" dirty="0">
                  <a:solidFill>
                    <a:prstClr val="black"/>
                  </a:solidFill>
                </a:rPr>
                <a:t>Life cycle impacts considered according to </a:t>
              </a:r>
              <a:r>
                <a:rPr lang="en-GB" sz="2000" b="1" dirty="0">
                  <a:solidFill>
                    <a:prstClr val="white"/>
                  </a:solidFill>
                </a:rPr>
                <a:t>Capital items, Consumable items or Services</a:t>
              </a:r>
              <a:r>
                <a:rPr lang="en-GB" sz="2000" dirty="0">
                  <a:solidFill>
                    <a:prstClr val="black"/>
                  </a:solidFill>
                </a:rPr>
                <a:t> </a:t>
              </a:r>
              <a:r>
                <a:rPr lang="en-GB" sz="1600" dirty="0">
                  <a:solidFill>
                    <a:prstClr val="black"/>
                  </a:solidFill>
                </a:rPr>
                <a:t>procured</a:t>
              </a:r>
            </a:p>
          </p:txBody>
        </p:sp>
        <p:pic>
          <p:nvPicPr>
            <p:cNvPr id="1027" name="Picture 3" descr="C:\Documents and Settings\Emma_2\Local Settings\Temporary Internet Files\Content.IE5\330HI36O\MP900321047[1].jpg"/>
            <p:cNvPicPr>
              <a:picLocks noChangeArrowheads="1"/>
            </p:cNvPicPr>
            <p:nvPr/>
          </p:nvPicPr>
          <p:blipFill>
            <a:blip r:embed="rId6" cstate="print"/>
            <a:srcRect/>
            <a:stretch>
              <a:fillRect/>
            </a:stretch>
          </p:blipFill>
          <p:spPr bwMode="auto">
            <a:xfrm>
              <a:off x="117336" y="3717032"/>
              <a:ext cx="900000" cy="9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grpSp>
        <p:nvGrpSpPr>
          <p:cNvPr id="11" name="Group 32"/>
          <p:cNvGrpSpPr>
            <a:grpSpLocks/>
          </p:cNvGrpSpPr>
          <p:nvPr/>
        </p:nvGrpSpPr>
        <p:grpSpPr bwMode="auto">
          <a:xfrm>
            <a:off x="107950" y="5732463"/>
            <a:ext cx="8928100" cy="900112"/>
            <a:chOff x="107504" y="5589240"/>
            <a:chExt cx="8928992" cy="900000"/>
          </a:xfrm>
        </p:grpSpPr>
        <p:sp>
          <p:nvSpPr>
            <p:cNvPr id="32" name="Rectangle 5"/>
            <p:cNvSpPr txBox="1">
              <a:spLocks noChangeArrowheads="1"/>
            </p:cNvSpPr>
            <p:nvPr/>
          </p:nvSpPr>
          <p:spPr bwMode="auto">
            <a:xfrm>
              <a:off x="648072" y="5697224"/>
              <a:ext cx="8388424" cy="648000"/>
            </a:xfrm>
            <a:prstGeom prst="roundRect">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rIns="0" anchor="ctr"/>
            <a:lstStyle/>
            <a:p>
              <a:pPr marL="355600" lvl="1" algn="just">
                <a:spcBef>
                  <a:spcPct val="20000"/>
                </a:spcBef>
                <a:spcAft>
                  <a:spcPts val="0"/>
                </a:spcAft>
                <a:buClr>
                  <a:srgbClr val="C00000"/>
                </a:buClr>
                <a:defRPr/>
              </a:pPr>
              <a:r>
                <a:rPr lang="en-GB" sz="1600" dirty="0">
                  <a:solidFill>
                    <a:prstClr val="black"/>
                  </a:solidFill>
                </a:rPr>
                <a:t>Incorporation of sustainability considerations as </a:t>
              </a:r>
              <a:r>
                <a:rPr lang="en-GB" sz="2000" b="1" dirty="0">
                  <a:solidFill>
                    <a:prstClr val="white"/>
                  </a:solidFill>
                </a:rPr>
                <a:t>early as possible in the procurement process</a:t>
              </a:r>
            </a:p>
          </p:txBody>
        </p:sp>
        <p:pic>
          <p:nvPicPr>
            <p:cNvPr id="1030" name="Picture 6" descr="C:\Documents and Settings\Emma_2\Local Settings\Temporary Internet Files\Content.IE5\330HI36O\MP900302970[1].jpg"/>
            <p:cNvPicPr>
              <a:picLocks noChangeArrowheads="1"/>
            </p:cNvPicPr>
            <p:nvPr/>
          </p:nvPicPr>
          <p:blipFill>
            <a:blip r:embed="rId7" cstate="print"/>
            <a:srcRect/>
            <a:stretch>
              <a:fillRect/>
            </a:stretch>
          </p:blipFill>
          <p:spPr bwMode="auto">
            <a:xfrm rot="1800000">
              <a:off x="107504" y="5589240"/>
              <a:ext cx="900000" cy="9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grpSp>
        <p:nvGrpSpPr>
          <p:cNvPr id="12" name="Group 33"/>
          <p:cNvGrpSpPr>
            <a:grpSpLocks/>
          </p:cNvGrpSpPr>
          <p:nvPr/>
        </p:nvGrpSpPr>
        <p:grpSpPr bwMode="auto">
          <a:xfrm>
            <a:off x="107950" y="3825875"/>
            <a:ext cx="8928100" cy="898525"/>
            <a:chOff x="107504" y="1936496"/>
            <a:chExt cx="8928992" cy="900000"/>
          </a:xfrm>
        </p:grpSpPr>
        <p:sp>
          <p:nvSpPr>
            <p:cNvPr id="28" name="Rectangle 5"/>
            <p:cNvSpPr txBox="1">
              <a:spLocks noChangeArrowheads="1"/>
            </p:cNvSpPr>
            <p:nvPr/>
          </p:nvSpPr>
          <p:spPr bwMode="auto">
            <a:xfrm>
              <a:off x="648072" y="2060848"/>
              <a:ext cx="8388424" cy="648072"/>
            </a:xfrm>
            <a:prstGeom prst="roundRect">
              <a:avLst>
                <a:gd name="adj" fmla="val 50000"/>
              </a:avLst>
            </a:prstGeom>
            <a:ln>
              <a:headEnd/>
              <a:tailEnd/>
            </a:ln>
          </p:spPr>
          <p:style>
            <a:lnRef idx="0">
              <a:schemeClr val="accent6"/>
            </a:lnRef>
            <a:fillRef idx="3">
              <a:schemeClr val="accent6"/>
            </a:fillRef>
            <a:effectRef idx="3">
              <a:schemeClr val="accent6"/>
            </a:effectRef>
            <a:fontRef idx="minor">
              <a:schemeClr val="lt1"/>
            </a:fontRef>
          </p:style>
          <p:txBody>
            <a:bodyPr rIns="72000" anchor="ctr"/>
            <a:lstStyle/>
            <a:p>
              <a:pPr marL="355600" lvl="1" algn="just">
                <a:spcBef>
                  <a:spcPts val="0"/>
                </a:spcBef>
                <a:spcAft>
                  <a:spcPts val="0"/>
                </a:spcAft>
                <a:buClr>
                  <a:srgbClr val="C00000"/>
                </a:buClr>
                <a:defRPr/>
              </a:pPr>
              <a:r>
                <a:rPr lang="en-GB" sz="2000" b="1" dirty="0">
                  <a:solidFill>
                    <a:prstClr val="white"/>
                  </a:solidFill>
                </a:rPr>
                <a:t>Prioritising actions to maximise benefits</a:t>
              </a:r>
              <a:endParaRPr lang="en-GB" sz="2000" dirty="0">
                <a:solidFill>
                  <a:prstClr val="black"/>
                </a:solidFill>
              </a:endParaRPr>
            </a:p>
          </p:txBody>
        </p:sp>
        <p:pic>
          <p:nvPicPr>
            <p:cNvPr id="1033" name="Picture 9" descr="C:\Documents and Settings\Emma_2\Local Settings\Temporary Internet Files\Content.IE5\HYZ0V7BU\MP900341390[1].jpg"/>
            <p:cNvPicPr>
              <a:picLocks noChangeArrowheads="1"/>
            </p:cNvPicPr>
            <p:nvPr/>
          </p:nvPicPr>
          <p:blipFill>
            <a:blip r:embed="rId8" cstate="print"/>
            <a:srcRect/>
            <a:stretch>
              <a:fillRect/>
            </a:stretch>
          </p:blipFill>
          <p:spPr bwMode="auto">
            <a:xfrm>
              <a:off x="107504" y="1936496"/>
              <a:ext cx="900000" cy="9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67988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3000"/>
                            </p:stCondLst>
                            <p:childTnLst>
                              <p:par>
                                <p:cTn id="13" presetID="10" presetClass="entr" presetSubtype="0"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4500"/>
                            </p:stCondLst>
                            <p:childTnLst>
                              <p:par>
                                <p:cTn id="17" presetID="10" presetClass="entr" presetSubtype="0" fill="hold" nodeType="after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p:stCondLst>
                              <p:cond delay="6000"/>
                            </p:stCondLst>
                            <p:childTnLst>
                              <p:par>
                                <p:cTn id="21" presetID="10" presetClass="entr" presetSubtype="0" fill="hold"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p:stCondLst>
                              <p:cond delay="7500"/>
                            </p:stCondLst>
                            <p:childTnLst>
                              <p:par>
                                <p:cTn id="25" presetID="10" presetClass="entr" presetSubtype="0" fill="hold" nodeType="afterEffect">
                                  <p:stCondLst>
                                    <p:cond delay="5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50825" y="2852738"/>
            <a:ext cx="8229600" cy="936625"/>
          </a:xfrm>
          <a:prstGeom prst="rect">
            <a:avLst/>
          </a:prstGeom>
          <a:noFill/>
          <a:ln w="9525">
            <a:noFill/>
            <a:miter lim="800000"/>
            <a:headEnd/>
            <a:tailEnd/>
          </a:ln>
        </p:spPr>
        <p:txBody>
          <a:bodyPr/>
          <a:lstStyle/>
          <a:p>
            <a:pPr marL="228600" indent="-228600">
              <a:spcBef>
                <a:spcPct val="20000"/>
              </a:spcBef>
              <a:buClr>
                <a:schemeClr val="accent3"/>
              </a:buClr>
              <a:buFont typeface="Arial" charset="0"/>
              <a:buChar char="•"/>
              <a:defRPr/>
            </a:pPr>
            <a:r>
              <a:rPr lang="en-GB" sz="2400" dirty="0">
                <a:latin typeface="+mn-lt"/>
                <a:cs typeface="+mn-cs"/>
              </a:rPr>
              <a:t>Flexible Framework is only one way of demonstrating progress</a:t>
            </a:r>
          </a:p>
          <a:p>
            <a:pPr marL="588963" lvl="1" indent="-228600">
              <a:spcBef>
                <a:spcPct val="20000"/>
              </a:spcBef>
              <a:buClr>
                <a:schemeClr val="accent3"/>
              </a:buClr>
              <a:buFont typeface="Arial" charset="0"/>
              <a:buChar char="–"/>
              <a:defRPr/>
            </a:pPr>
            <a:r>
              <a:rPr lang="en-GB" sz="2400" dirty="0">
                <a:latin typeface="+mn-lt"/>
                <a:cs typeface="+mn-cs"/>
              </a:rPr>
              <a:t>Maturity matrix</a:t>
            </a:r>
          </a:p>
        </p:txBody>
      </p:sp>
      <p:sp>
        <p:nvSpPr>
          <p:cNvPr id="84995" name="Title 3"/>
          <p:cNvSpPr>
            <a:spLocks noGrp="1"/>
          </p:cNvSpPr>
          <p:nvPr>
            <p:ph type="title"/>
          </p:nvPr>
        </p:nvSpPr>
        <p:spPr>
          <a:xfrm>
            <a:off x="468313" y="0"/>
            <a:ext cx="8229600" cy="908050"/>
          </a:xfrm>
        </p:spPr>
        <p:txBody>
          <a:bodyPr/>
          <a:lstStyle/>
          <a:p>
            <a:r>
              <a:rPr smtClean="0"/>
              <a:t>Monitoring and Reporting</a:t>
            </a:r>
          </a:p>
        </p:txBody>
      </p:sp>
      <p:pic>
        <p:nvPicPr>
          <p:cNvPr id="84996" name="Picture 1" descr="C:\Users\Phil Duddell\Pictures\ff.png"/>
          <p:cNvPicPr>
            <a:picLocks noChangeAspect="1" noChangeArrowheads="1"/>
          </p:cNvPicPr>
          <p:nvPr/>
        </p:nvPicPr>
        <p:blipFill>
          <a:blip r:embed="rId3" cstate="print"/>
          <a:srcRect/>
          <a:stretch>
            <a:fillRect/>
          </a:stretch>
        </p:blipFill>
        <p:spPr bwMode="auto">
          <a:xfrm>
            <a:off x="0" y="3656013"/>
            <a:ext cx="4064000" cy="2365375"/>
          </a:xfrm>
          <a:prstGeom prst="rect">
            <a:avLst/>
          </a:prstGeom>
          <a:noFill/>
          <a:ln w="9525">
            <a:noFill/>
            <a:miter lim="800000"/>
            <a:headEnd/>
            <a:tailEnd/>
          </a:ln>
        </p:spPr>
      </p:pic>
      <p:sp>
        <p:nvSpPr>
          <p:cNvPr id="7" name="Rectangle 3"/>
          <p:cNvSpPr>
            <a:spLocks noChangeArrowheads="1"/>
          </p:cNvSpPr>
          <p:nvPr/>
        </p:nvSpPr>
        <p:spPr bwMode="auto">
          <a:xfrm>
            <a:off x="4175125" y="3646488"/>
            <a:ext cx="5149403" cy="2303462"/>
          </a:xfrm>
          <a:prstGeom prst="rect">
            <a:avLst/>
          </a:prstGeom>
          <a:noFill/>
          <a:ln w="9525">
            <a:noFill/>
            <a:miter lim="800000"/>
            <a:headEnd/>
            <a:tailEnd/>
          </a:ln>
        </p:spPr>
        <p:txBody>
          <a:bodyPr/>
          <a:lstStyle/>
          <a:p>
            <a:pPr marL="228600" indent="-228600">
              <a:spcBef>
                <a:spcPct val="20000"/>
              </a:spcBef>
              <a:buClr>
                <a:schemeClr val="accent3"/>
              </a:buClr>
              <a:buFontTx/>
              <a:buChar char="•"/>
              <a:defRPr/>
            </a:pPr>
            <a:r>
              <a:rPr lang="en-GB" sz="2000" dirty="0">
                <a:latin typeface="+mn-lt"/>
                <a:cs typeface="+mn-cs"/>
              </a:rPr>
              <a:t>People</a:t>
            </a:r>
          </a:p>
          <a:p>
            <a:pPr marL="228600" indent="-228600">
              <a:spcBef>
                <a:spcPct val="20000"/>
              </a:spcBef>
              <a:buClr>
                <a:schemeClr val="accent3"/>
              </a:buClr>
              <a:buFontTx/>
              <a:buChar char="•"/>
              <a:defRPr/>
            </a:pPr>
            <a:r>
              <a:rPr lang="en-GB" sz="2000" dirty="0" smtClean="0">
                <a:latin typeface="+mn-lt"/>
                <a:cs typeface="+mn-cs"/>
              </a:rPr>
              <a:t>Objectives, policy </a:t>
            </a:r>
            <a:r>
              <a:rPr lang="en-GB" sz="2000" dirty="0">
                <a:latin typeface="+mn-lt"/>
                <a:cs typeface="+mn-cs"/>
              </a:rPr>
              <a:t>and communications</a:t>
            </a:r>
          </a:p>
          <a:p>
            <a:pPr marL="228600" indent="-228600">
              <a:spcBef>
                <a:spcPct val="20000"/>
              </a:spcBef>
              <a:buClr>
                <a:schemeClr val="accent3"/>
              </a:buClr>
              <a:buFontTx/>
              <a:buChar char="•"/>
              <a:defRPr/>
            </a:pPr>
            <a:r>
              <a:rPr lang="en-GB" sz="2000" dirty="0">
                <a:latin typeface="+mn-lt"/>
                <a:cs typeface="+mn-cs"/>
              </a:rPr>
              <a:t>Procurement process</a:t>
            </a:r>
          </a:p>
          <a:p>
            <a:pPr marL="228600" indent="-228600">
              <a:spcBef>
                <a:spcPct val="20000"/>
              </a:spcBef>
              <a:buClr>
                <a:schemeClr val="accent3"/>
              </a:buClr>
              <a:buFontTx/>
              <a:buChar char="•"/>
              <a:defRPr/>
            </a:pPr>
            <a:r>
              <a:rPr lang="en-GB" sz="2000" dirty="0">
                <a:latin typeface="+mn-lt"/>
                <a:cs typeface="+mn-cs"/>
              </a:rPr>
              <a:t>Engaging </a:t>
            </a:r>
            <a:r>
              <a:rPr lang="en-GB" sz="2000" dirty="0" smtClean="0">
                <a:latin typeface="+mn-lt"/>
                <a:cs typeface="+mn-cs"/>
              </a:rPr>
              <a:t>suppliers</a:t>
            </a:r>
          </a:p>
          <a:p>
            <a:pPr marL="228600" indent="-228600">
              <a:spcBef>
                <a:spcPct val="20000"/>
              </a:spcBef>
              <a:buClr>
                <a:schemeClr val="accent3"/>
              </a:buClr>
              <a:buFontTx/>
              <a:buChar char="•"/>
              <a:defRPr/>
            </a:pPr>
            <a:r>
              <a:rPr lang="en-GB" sz="2000" dirty="0" smtClean="0">
                <a:latin typeface="+mn-lt"/>
                <a:cs typeface="+mn-cs"/>
              </a:rPr>
              <a:t>Monitoring and reporting</a:t>
            </a:r>
            <a:endParaRPr lang="en-GB" sz="2000" dirty="0">
              <a:latin typeface="+mn-lt"/>
              <a:cs typeface="+mn-cs"/>
            </a:endParaRPr>
          </a:p>
        </p:txBody>
      </p:sp>
      <p:sp>
        <p:nvSpPr>
          <p:cNvPr id="8" name="TextBox 7"/>
          <p:cNvSpPr txBox="1"/>
          <p:nvPr/>
        </p:nvSpPr>
        <p:spPr>
          <a:xfrm>
            <a:off x="1042988" y="6154738"/>
            <a:ext cx="7273925" cy="442912"/>
          </a:xfrm>
          <a:prstGeom prst="round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2000" dirty="0"/>
              <a:t>Strategic planning – key stakeholders involved</a:t>
            </a:r>
          </a:p>
        </p:txBody>
      </p:sp>
      <p:sp>
        <p:nvSpPr>
          <p:cNvPr id="9" name="Rectangle 3"/>
          <p:cNvSpPr txBox="1">
            <a:spLocks noChangeArrowheads="1"/>
          </p:cNvSpPr>
          <p:nvPr/>
        </p:nvSpPr>
        <p:spPr bwMode="auto">
          <a:xfrm>
            <a:off x="315913" y="692150"/>
            <a:ext cx="4687887" cy="1873250"/>
          </a:xfrm>
          <a:prstGeom prst="rect">
            <a:avLst/>
          </a:prstGeom>
          <a:noFill/>
          <a:ln w="9525">
            <a:noFill/>
            <a:miter lim="800000"/>
            <a:headEnd/>
            <a:tailEnd/>
          </a:ln>
        </p:spPr>
        <p:txBody>
          <a:bodyPr/>
          <a:lstStyle/>
          <a:p>
            <a:pPr>
              <a:spcBef>
                <a:spcPct val="20000"/>
              </a:spcBef>
              <a:buClr>
                <a:schemeClr val="accent3"/>
              </a:buClr>
              <a:defRPr/>
            </a:pPr>
            <a:r>
              <a:rPr lang="en-GB" sz="2000" b="1" dirty="0">
                <a:latin typeface="+mn-lt"/>
                <a:cs typeface="+mn-cs"/>
              </a:rPr>
              <a:t>What is monitored and measured?</a:t>
            </a:r>
          </a:p>
          <a:p>
            <a:pPr marL="228600" indent="-228600">
              <a:spcBef>
                <a:spcPct val="20000"/>
              </a:spcBef>
              <a:buClr>
                <a:schemeClr val="accent3"/>
              </a:buClr>
              <a:buFont typeface="Arial" charset="0"/>
              <a:buChar char="•"/>
              <a:defRPr/>
            </a:pPr>
            <a:r>
              <a:rPr lang="en-GB" sz="2000" dirty="0">
                <a:latin typeface="+mn-lt"/>
                <a:cs typeface="+mn-cs"/>
              </a:rPr>
              <a:t>By whom?</a:t>
            </a:r>
          </a:p>
          <a:p>
            <a:pPr marL="228600" indent="-228600">
              <a:spcBef>
                <a:spcPct val="20000"/>
              </a:spcBef>
              <a:buClr>
                <a:schemeClr val="accent3"/>
              </a:buClr>
              <a:buFont typeface="Arial" charset="0"/>
              <a:buChar char="•"/>
              <a:defRPr/>
            </a:pPr>
            <a:r>
              <a:rPr lang="en-GB" sz="2000" dirty="0">
                <a:latin typeface="+mn-lt"/>
                <a:cs typeface="+mn-cs"/>
              </a:rPr>
              <a:t>How?</a:t>
            </a:r>
          </a:p>
          <a:p>
            <a:pPr marL="228600" indent="-228600">
              <a:spcBef>
                <a:spcPct val="20000"/>
              </a:spcBef>
              <a:buClr>
                <a:schemeClr val="accent3"/>
              </a:buClr>
              <a:buFont typeface="Arial" charset="0"/>
              <a:buChar char="•"/>
              <a:defRPr/>
            </a:pPr>
            <a:r>
              <a:rPr lang="en-GB" sz="2000" dirty="0">
                <a:latin typeface="+mn-lt"/>
                <a:cs typeface="+mn-cs"/>
              </a:rPr>
              <a:t>When?</a:t>
            </a:r>
          </a:p>
          <a:p>
            <a:pPr marL="228600" indent="-228600">
              <a:spcBef>
                <a:spcPct val="20000"/>
              </a:spcBef>
              <a:buClr>
                <a:schemeClr val="accent3"/>
              </a:buClr>
              <a:buFont typeface="Arial" charset="0"/>
              <a:buChar char="•"/>
              <a:defRPr/>
            </a:pPr>
            <a:r>
              <a:rPr lang="en-GB" sz="2000" dirty="0">
                <a:latin typeface="+mn-lt"/>
                <a:cs typeface="+mn-cs"/>
              </a:rPr>
              <a:t>Why?</a:t>
            </a:r>
          </a:p>
          <a:p>
            <a:pPr marL="228600" indent="-228600">
              <a:spcBef>
                <a:spcPct val="20000"/>
              </a:spcBef>
              <a:buClr>
                <a:schemeClr val="accent3"/>
              </a:buClr>
              <a:buFont typeface="Arial" charset="0"/>
              <a:buChar char="•"/>
              <a:defRPr/>
            </a:pPr>
            <a:endParaRPr lang="en-US" sz="2000" dirty="0">
              <a:latin typeface="+mn-lt"/>
              <a:cs typeface="+mn-cs"/>
            </a:endParaRPr>
          </a:p>
        </p:txBody>
      </p:sp>
      <p:sp>
        <p:nvSpPr>
          <p:cNvPr id="10" name="Rectangle 4"/>
          <p:cNvSpPr txBox="1">
            <a:spLocks noChangeArrowheads="1"/>
          </p:cNvSpPr>
          <p:nvPr/>
        </p:nvSpPr>
        <p:spPr bwMode="auto">
          <a:xfrm>
            <a:off x="5672138" y="692150"/>
            <a:ext cx="2808287" cy="1873250"/>
          </a:xfrm>
          <a:prstGeom prst="rect">
            <a:avLst/>
          </a:prstGeom>
          <a:noFill/>
          <a:ln w="9525">
            <a:noFill/>
            <a:miter lim="800000"/>
            <a:headEnd/>
            <a:tailEnd/>
          </a:ln>
        </p:spPr>
        <p:txBody>
          <a:bodyPr/>
          <a:lstStyle/>
          <a:p>
            <a:pPr marL="228600" indent="-228600">
              <a:spcBef>
                <a:spcPct val="20000"/>
              </a:spcBef>
              <a:buClr>
                <a:schemeClr val="accent3"/>
              </a:buClr>
              <a:defRPr/>
            </a:pPr>
            <a:r>
              <a:rPr lang="en-GB" sz="2000" b="1" dirty="0">
                <a:latin typeface="+mn-lt"/>
                <a:cs typeface="+mn-cs"/>
              </a:rPr>
              <a:t>What is reported?</a:t>
            </a:r>
          </a:p>
          <a:p>
            <a:pPr marL="228600" indent="-228600">
              <a:spcBef>
                <a:spcPct val="20000"/>
              </a:spcBef>
              <a:buClr>
                <a:schemeClr val="accent3"/>
              </a:buClr>
              <a:buFont typeface="Arial" charset="0"/>
              <a:buChar char="•"/>
              <a:defRPr/>
            </a:pPr>
            <a:r>
              <a:rPr lang="en-GB" sz="2000" dirty="0">
                <a:latin typeface="+mn-lt"/>
                <a:cs typeface="+mn-cs"/>
              </a:rPr>
              <a:t>By whom?</a:t>
            </a:r>
          </a:p>
          <a:p>
            <a:pPr marL="228600" indent="-228600">
              <a:spcBef>
                <a:spcPct val="20000"/>
              </a:spcBef>
              <a:buClr>
                <a:schemeClr val="accent3"/>
              </a:buClr>
              <a:buFont typeface="Arial" charset="0"/>
              <a:buChar char="•"/>
              <a:defRPr/>
            </a:pPr>
            <a:r>
              <a:rPr lang="en-GB" sz="2000" dirty="0">
                <a:latin typeface="+mn-lt"/>
                <a:cs typeface="+mn-cs"/>
              </a:rPr>
              <a:t>To whom?</a:t>
            </a:r>
          </a:p>
          <a:p>
            <a:pPr marL="228600" indent="-228600">
              <a:spcBef>
                <a:spcPct val="20000"/>
              </a:spcBef>
              <a:buClr>
                <a:schemeClr val="accent3"/>
              </a:buClr>
              <a:buFont typeface="Arial" charset="0"/>
              <a:buChar char="•"/>
              <a:defRPr/>
            </a:pPr>
            <a:r>
              <a:rPr lang="en-GB" sz="2000" dirty="0">
                <a:latin typeface="+mn-lt"/>
                <a:cs typeface="+mn-cs"/>
              </a:rPr>
              <a:t>When?</a:t>
            </a:r>
          </a:p>
          <a:p>
            <a:pPr marL="228600" indent="-228600">
              <a:spcBef>
                <a:spcPct val="20000"/>
              </a:spcBef>
              <a:buClr>
                <a:schemeClr val="accent3"/>
              </a:buClr>
              <a:buFont typeface="Arial" charset="0"/>
              <a:buChar char="•"/>
              <a:defRPr/>
            </a:pPr>
            <a:r>
              <a:rPr lang="en-GB" sz="2000" dirty="0">
                <a:latin typeface="+mn-lt"/>
                <a:cs typeface="+mn-cs"/>
              </a:rPr>
              <a:t>Why?</a:t>
            </a:r>
            <a:endParaRPr lang="en-US" sz="2000" dirty="0">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CA4C97B-77DD-42D0-8F47-BEE6987917E6}" type="slidenum">
              <a:rPr lang="fr-CA" smtClean="0"/>
              <a:pPr>
                <a:defRPr/>
              </a:pPr>
              <a:t>29</a:t>
            </a:fld>
            <a:endParaRPr lang="fr-CA" dirty="0"/>
          </a:p>
        </p:txBody>
      </p:sp>
      <p:sp>
        <p:nvSpPr>
          <p:cNvPr id="2049" name="Rectangle 1"/>
          <p:cNvSpPr>
            <a:spLocks noChangeArrowheads="1"/>
          </p:cNvSpPr>
          <p:nvPr/>
        </p:nvSpPr>
        <p:spPr bwMode="auto">
          <a:xfrm>
            <a:off x="395536" y="1267217"/>
            <a:ext cx="8424862" cy="4231887"/>
          </a:xfrm>
          <a:prstGeom prst="rect">
            <a:avLst/>
          </a:prstGeom>
          <a:solidFill>
            <a:schemeClr val="bg1"/>
          </a:solidFill>
          <a:ln w="38100">
            <a:solidFill>
              <a:schemeClr val="accent1"/>
            </a:solidFill>
            <a:miter lim="800000"/>
            <a:headEnd/>
            <a:tailEnd/>
          </a:ln>
          <a:effectLst/>
        </p:spPr>
        <p:txBody>
          <a:bodyPr tIns="126960" bIns="0" anchor="ctr">
            <a:spAutoFit/>
          </a:bodyPr>
          <a:lstStyle/>
          <a:p>
            <a:pPr>
              <a:spcBef>
                <a:spcPts val="400"/>
              </a:spcBef>
              <a:spcAft>
                <a:spcPts val="400"/>
              </a:spcAft>
              <a:defRPr/>
            </a:pPr>
            <a:r>
              <a:rPr lang="en-GB" sz="1200" dirty="0">
                <a:latin typeface="+mn-lt"/>
              </a:rPr>
              <a:t>NSPPP Prioritisation Methodology – </a:t>
            </a:r>
            <a:r>
              <a:rPr lang="en-GB" sz="1200" dirty="0">
                <a:latin typeface="+mn-lt"/>
                <a:hlinkClick r:id="rId2"/>
              </a:rPr>
              <a:t>http://sd.defra.gov.uk/advice/public/nsppp/prioritisation_tool</a:t>
            </a:r>
            <a:endParaRPr lang="en-GB" sz="1200" dirty="0">
              <a:latin typeface="+mn-lt"/>
            </a:endParaRPr>
          </a:p>
          <a:p>
            <a:pPr>
              <a:spcBef>
                <a:spcPts val="400"/>
              </a:spcBef>
              <a:spcAft>
                <a:spcPts val="400"/>
              </a:spcAft>
              <a:defRPr/>
            </a:pPr>
            <a:r>
              <a:rPr lang="en-GB" sz="1200" dirty="0">
                <a:latin typeface="+mn-lt"/>
              </a:rPr>
              <a:t>Government Buying Standards – </a:t>
            </a:r>
            <a:r>
              <a:rPr lang="en-GB" sz="1200" dirty="0">
                <a:latin typeface="+mn-lt"/>
                <a:hlinkClick r:id="rId3"/>
              </a:rPr>
              <a:t>http://sd.defra.gov.uk/advice/public/buying</a:t>
            </a:r>
            <a:endParaRPr lang="en-GB" sz="1200" dirty="0">
              <a:latin typeface="+mn-lt"/>
            </a:endParaRPr>
          </a:p>
          <a:p>
            <a:pPr>
              <a:spcBef>
                <a:spcPts val="400"/>
              </a:spcBef>
              <a:spcAft>
                <a:spcPts val="400"/>
              </a:spcAft>
              <a:defRPr/>
            </a:pPr>
            <a:r>
              <a:rPr lang="en-GB" sz="1200" dirty="0">
                <a:latin typeface="+mn-lt"/>
              </a:rPr>
              <a:t>Green Public Procurement – </a:t>
            </a:r>
            <a:r>
              <a:rPr lang="en-GB" sz="1200" dirty="0">
                <a:latin typeface="+mn-lt"/>
                <a:hlinkClick r:id="rId4"/>
              </a:rPr>
              <a:t>http://ec.europa.eu/environment/gpp/toolkit_en.htm</a:t>
            </a:r>
            <a:endParaRPr lang="en-GB" sz="1200" dirty="0">
              <a:latin typeface="+mn-lt"/>
            </a:endParaRPr>
          </a:p>
          <a:p>
            <a:pPr>
              <a:spcBef>
                <a:spcPts val="400"/>
              </a:spcBef>
              <a:spcAft>
                <a:spcPts val="400"/>
              </a:spcAft>
              <a:defRPr/>
            </a:pPr>
            <a:r>
              <a:rPr lang="en-GB" sz="1200" dirty="0">
                <a:latin typeface="+mn-lt"/>
              </a:rPr>
              <a:t>Buying Green - </a:t>
            </a:r>
            <a:r>
              <a:rPr lang="en-GB" sz="1200" dirty="0">
                <a:latin typeface="+mn-lt"/>
                <a:hlinkClick r:id="rId5"/>
              </a:rPr>
              <a:t>http://ec.europa.eu/environment/gpp/pdf/handbook.pdf</a:t>
            </a:r>
            <a:endParaRPr lang="en-GB" sz="1200" dirty="0">
              <a:latin typeface="+mn-lt"/>
            </a:endParaRPr>
          </a:p>
          <a:p>
            <a:pPr>
              <a:spcBef>
                <a:spcPts val="400"/>
              </a:spcBef>
              <a:spcAft>
                <a:spcPts val="400"/>
              </a:spcAft>
              <a:defRPr/>
            </a:pPr>
            <a:r>
              <a:rPr lang="en-GB" sz="1200" dirty="0">
                <a:latin typeface="+mn-lt"/>
              </a:rPr>
              <a:t>Buying Social - </a:t>
            </a:r>
            <a:r>
              <a:rPr lang="en-GB" sz="1200" dirty="0">
                <a:latin typeface="+mn-lt"/>
                <a:hlinkClick r:id="rId6"/>
              </a:rPr>
              <a:t>http://ec.europa.</a:t>
            </a:r>
            <a:r>
              <a:rPr lang="en-GB" sz="1200" b="1" dirty="0">
                <a:latin typeface="+mn-lt"/>
                <a:hlinkClick r:id="rId6"/>
              </a:rPr>
              <a:t>eu</a:t>
            </a:r>
            <a:r>
              <a:rPr lang="en-GB" sz="1200" dirty="0">
                <a:latin typeface="+mn-lt"/>
                <a:hlinkClick r:id="rId6"/>
              </a:rPr>
              <a:t>/</a:t>
            </a:r>
            <a:r>
              <a:rPr lang="en-GB" sz="1200" b="1" dirty="0">
                <a:latin typeface="+mn-lt"/>
                <a:hlinkClick r:id="rId6"/>
              </a:rPr>
              <a:t>social</a:t>
            </a:r>
            <a:r>
              <a:rPr lang="en-GB" sz="1200" dirty="0">
                <a:latin typeface="+mn-lt"/>
                <a:hlinkClick r:id="rId6"/>
              </a:rPr>
              <a:t>/BlobServlet?docId=6457&amp;langId=en</a:t>
            </a:r>
            <a:endParaRPr lang="en-GB" sz="1200" dirty="0">
              <a:latin typeface="+mn-lt"/>
            </a:endParaRPr>
          </a:p>
          <a:p>
            <a:pPr>
              <a:spcBef>
                <a:spcPts val="400"/>
              </a:spcBef>
              <a:spcAft>
                <a:spcPts val="400"/>
              </a:spcAft>
              <a:defRPr/>
            </a:pPr>
            <a:r>
              <a:rPr lang="en-GB" sz="1200" dirty="0" smtClean="0">
                <a:latin typeface="+mn-lt"/>
              </a:rPr>
              <a:t>Procuring </a:t>
            </a:r>
            <a:r>
              <a:rPr lang="en-GB" sz="1200" dirty="0">
                <a:latin typeface="+mn-lt"/>
              </a:rPr>
              <a:t>the Future 2006 -</a:t>
            </a:r>
            <a:r>
              <a:rPr lang="en-GB" sz="1200" dirty="0">
                <a:latin typeface="+mn-lt"/>
                <a:hlinkClick r:id="rId7"/>
              </a:rPr>
              <a:t> </a:t>
            </a:r>
            <a:r>
              <a:rPr lang="en-US" sz="1200" dirty="0">
                <a:latin typeface="+mn-lt"/>
                <a:hlinkClick r:id="rId8"/>
              </a:rPr>
              <a:t>http://www.defra.gov.uk/publications/files/pb11710-procuring-the-future-060607.pdf</a:t>
            </a:r>
            <a:endParaRPr lang="en-US" sz="1200" dirty="0">
              <a:latin typeface="+mn-lt"/>
              <a:hlinkClick r:id="rId7"/>
            </a:endParaRPr>
          </a:p>
          <a:p>
            <a:pPr>
              <a:spcBef>
                <a:spcPts val="400"/>
              </a:spcBef>
              <a:spcAft>
                <a:spcPts val="400"/>
              </a:spcAft>
              <a:defRPr/>
            </a:pPr>
            <a:r>
              <a:rPr lang="en-GB" sz="1200" dirty="0" smtClean="0">
                <a:latin typeface="+mn-lt"/>
              </a:rPr>
              <a:t>Carbon Plan – </a:t>
            </a:r>
            <a:r>
              <a:rPr lang="en-GB" sz="1200" dirty="0" smtClean="0">
                <a:latin typeface="+mn-lt"/>
                <a:hlinkClick r:id="rId9"/>
              </a:rPr>
              <a:t>https://www.gov.uk/government/publications/the-carbon-plan-reducing-greenhouse-gas-emissions--2</a:t>
            </a:r>
            <a:endParaRPr lang="en-GB" sz="1200" dirty="0" smtClean="0">
              <a:latin typeface="+mn-lt"/>
            </a:endParaRPr>
          </a:p>
          <a:p>
            <a:pPr>
              <a:spcBef>
                <a:spcPts val="400"/>
              </a:spcBef>
              <a:spcAft>
                <a:spcPts val="400"/>
              </a:spcAft>
              <a:defRPr/>
            </a:pPr>
            <a:r>
              <a:rPr lang="en-GB" sz="1200" dirty="0" smtClean="0">
                <a:latin typeface="+mn-lt"/>
              </a:rPr>
              <a:t>UK Public Contract Regulations – </a:t>
            </a:r>
            <a:r>
              <a:rPr lang="en-GB" sz="1200" dirty="0" smtClean="0">
                <a:latin typeface="+mn-lt"/>
                <a:hlinkClick r:id="rId10"/>
              </a:rPr>
              <a:t>http://www.legislation.gov.uk/uksi/2006/5/contents/made</a:t>
            </a:r>
            <a:endParaRPr lang="en-GB" sz="1200" dirty="0" smtClean="0">
              <a:latin typeface="+mn-lt"/>
            </a:endParaRPr>
          </a:p>
          <a:p>
            <a:pPr>
              <a:spcBef>
                <a:spcPts val="400"/>
              </a:spcBef>
              <a:spcAft>
                <a:spcPts val="400"/>
              </a:spcAft>
              <a:defRPr/>
            </a:pPr>
            <a:r>
              <a:rPr lang="en-GB" sz="1200" dirty="0" smtClean="0">
                <a:latin typeface="+mn-lt"/>
              </a:rPr>
              <a:t>BASE – </a:t>
            </a:r>
            <a:r>
              <a:rPr lang="en-GB" sz="1200" dirty="0" smtClean="0">
                <a:latin typeface="+mn-lt"/>
                <a:hlinkClick r:id="rId11"/>
              </a:rPr>
              <a:t>http://base-uk.org</a:t>
            </a:r>
            <a:endParaRPr lang="en-GB" sz="1200" dirty="0" smtClean="0">
              <a:latin typeface="+mn-lt"/>
            </a:endParaRPr>
          </a:p>
          <a:p>
            <a:pPr>
              <a:spcBef>
                <a:spcPts val="400"/>
              </a:spcBef>
              <a:spcAft>
                <a:spcPts val="400"/>
              </a:spcAft>
              <a:defRPr/>
            </a:pPr>
            <a:r>
              <a:rPr lang="en-GB" sz="1200" dirty="0" smtClean="0">
                <a:latin typeface="+mn-lt"/>
              </a:rPr>
              <a:t>Energy Efficiency Directive: </a:t>
            </a:r>
            <a:r>
              <a:rPr lang="en-GB" sz="1200" dirty="0" smtClean="0">
                <a:hlinkClick r:id="rId12"/>
              </a:rPr>
              <a:t>http://ec.europa.eu/energy/efficiency/eed/eed_en.htm</a:t>
            </a:r>
            <a:endParaRPr lang="en-GB" sz="1200" dirty="0" smtClean="0"/>
          </a:p>
          <a:p>
            <a:pPr>
              <a:spcBef>
                <a:spcPts val="400"/>
              </a:spcBef>
              <a:spcAft>
                <a:spcPts val="400"/>
              </a:spcAft>
              <a:defRPr/>
            </a:pPr>
            <a:r>
              <a:rPr lang="en-GB" sz="1200" dirty="0" smtClean="0">
                <a:latin typeface="+mn-lt"/>
              </a:rPr>
              <a:t>The Cleaner Road Transport Vehicles Regulations 2011: </a:t>
            </a:r>
            <a:r>
              <a:rPr lang="en-GB" sz="1200" dirty="0" smtClean="0">
                <a:hlinkClick r:id="rId13"/>
              </a:rPr>
              <a:t>http://www.legislation.gov.uk/uksi/2011/1631/made</a:t>
            </a:r>
            <a:r>
              <a:rPr lang="en-GB" sz="1200" dirty="0" smtClean="0">
                <a:latin typeface="+mn-lt"/>
              </a:rPr>
              <a:t> </a:t>
            </a:r>
          </a:p>
          <a:p>
            <a:pPr>
              <a:spcBef>
                <a:spcPts val="400"/>
              </a:spcBef>
              <a:spcAft>
                <a:spcPts val="400"/>
              </a:spcAft>
              <a:defRPr/>
            </a:pPr>
            <a:r>
              <a:rPr lang="en-GB" sz="1200" dirty="0" smtClean="0">
                <a:latin typeface="+mn-lt"/>
              </a:rPr>
              <a:t>Commission v Netherlands: </a:t>
            </a:r>
            <a:r>
              <a:rPr lang="en-GB" sz="1200" dirty="0" smtClean="0">
                <a:hlinkClick r:id="rId14"/>
              </a:rPr>
              <a:t>http://curia.europa.eu/juris/document/document.jsf?text=&amp;docid=122644&amp;pageIndex=0&amp;doclang=EN&amp;mode=re</a:t>
            </a:r>
            <a:endParaRPr lang="en-GB" sz="1200" dirty="0" smtClean="0"/>
          </a:p>
          <a:p>
            <a:pPr>
              <a:spcBef>
                <a:spcPts val="400"/>
              </a:spcBef>
              <a:spcAft>
                <a:spcPts val="400"/>
              </a:spcAft>
              <a:defRPr/>
            </a:pPr>
            <a:r>
              <a:rPr lang="en-GB" sz="1200" dirty="0" smtClean="0">
                <a:latin typeface="+mn-lt"/>
              </a:rPr>
              <a:t>Public Services Social Value Act: </a:t>
            </a:r>
            <a:r>
              <a:rPr lang="en-GB" sz="1200" dirty="0" smtClean="0">
                <a:hlinkClick r:id="rId15"/>
              </a:rPr>
              <a:t>http://www.legislation.gov.uk/ukpga/2012/3/contents/enacted</a:t>
            </a:r>
            <a:endParaRPr lang="en-GB" sz="1200" dirty="0" smtClean="0"/>
          </a:p>
          <a:p>
            <a:pPr>
              <a:spcBef>
                <a:spcPts val="400"/>
              </a:spcBef>
              <a:spcAft>
                <a:spcPts val="400"/>
              </a:spcAft>
              <a:defRPr/>
            </a:pPr>
            <a:endParaRPr lang="en-GB" sz="1200" dirty="0">
              <a:latin typeface="+mn-lt"/>
            </a:endParaRPr>
          </a:p>
        </p:txBody>
      </p:sp>
      <p:sp>
        <p:nvSpPr>
          <p:cNvPr id="11" name="Title 14"/>
          <p:cNvSpPr txBox="1">
            <a:spLocks/>
          </p:cNvSpPr>
          <p:nvPr/>
        </p:nvSpPr>
        <p:spPr bwMode="auto">
          <a:xfrm>
            <a:off x="1835696" y="116632"/>
            <a:ext cx="5062538" cy="431801"/>
          </a:xfrm>
          <a:prstGeom prst="rect">
            <a:avLst/>
          </a:prstGeom>
          <a:noFill/>
          <a:ln w="9525">
            <a:noFill/>
            <a:miter lim="800000"/>
            <a:headEnd/>
            <a:tailEnd/>
          </a:ln>
        </p:spPr>
        <p:txBody>
          <a:bodyPr anchor="ctr"/>
          <a:lstStyle/>
          <a:p>
            <a:pPr algn="ctr" eaLnBrk="0" hangingPunct="0">
              <a:defRPr/>
            </a:pPr>
            <a:r>
              <a:rPr lang="en-GB" sz="3600" b="1" dirty="0">
                <a:solidFill>
                  <a:schemeClr val="accent3">
                    <a:lumMod val="50000"/>
                  </a:schemeClr>
                </a:solidFill>
                <a:latin typeface="+mj-lt"/>
                <a:ea typeface="+mj-ea"/>
                <a:cs typeface="+mj-cs"/>
              </a:rPr>
              <a:t>References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180528" y="0"/>
            <a:ext cx="8229600" cy="692150"/>
          </a:xfrm>
        </p:spPr>
        <p:txBody>
          <a:bodyPr/>
          <a:lstStyle/>
          <a:p>
            <a:pPr eaLnBrk="1" hangingPunct="1"/>
            <a:r>
              <a:rPr lang="en-GB" sz="4400" dirty="0" smtClean="0"/>
              <a:t>The Procurement Cycle</a:t>
            </a:r>
            <a:endParaRPr lang="fr-CA" sz="4400" dirty="0" smtClean="0">
              <a:solidFill>
                <a:srgbClr val="008000"/>
              </a:solidFill>
            </a:endParaRPr>
          </a:p>
        </p:txBody>
      </p:sp>
      <p:sp>
        <p:nvSpPr>
          <p:cNvPr id="23555" name="Slide Number Placeholder 6"/>
          <p:cNvSpPr>
            <a:spLocks noGrp="1"/>
          </p:cNvSpPr>
          <p:nvPr>
            <p:ph type="sldNum" sz="quarter" idx="10"/>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1D7C62-24DC-4D9F-830E-4A43225F7AE8}" type="slidenum">
              <a:rPr lang="fr-CA">
                <a:solidFill>
                  <a:srgbClr val="0066CC"/>
                </a:solidFill>
                <a:latin typeface="Times New Roman" panose="02020603050405020304" pitchFamily="18" charset="0"/>
              </a:rPr>
              <a:pPr eaLnBrk="1" hangingPunct="1"/>
              <a:t>3</a:t>
            </a:fld>
            <a:endParaRPr lang="fr-CA">
              <a:solidFill>
                <a:srgbClr val="0066CC"/>
              </a:solidFill>
              <a:latin typeface="Times New Roman" panose="02020603050405020304" pitchFamily="18" charset="0"/>
            </a:endParaRPr>
          </a:p>
        </p:txBody>
      </p:sp>
      <p:grpSp>
        <p:nvGrpSpPr>
          <p:cNvPr id="23556" name="Group 19"/>
          <p:cNvGrpSpPr>
            <a:grpSpLocks/>
          </p:cNvGrpSpPr>
          <p:nvPr/>
        </p:nvGrpSpPr>
        <p:grpSpPr bwMode="auto">
          <a:xfrm>
            <a:off x="395288" y="620713"/>
            <a:ext cx="6805612" cy="5918200"/>
            <a:chOff x="1459459" y="600075"/>
            <a:chExt cx="6805612" cy="5918200"/>
          </a:xfrm>
        </p:grpSpPr>
        <p:sp>
          <p:nvSpPr>
            <p:cNvPr id="11" name="Donut 10"/>
            <p:cNvSpPr/>
            <p:nvPr/>
          </p:nvSpPr>
          <p:spPr>
            <a:xfrm>
              <a:off x="2051596" y="1125537"/>
              <a:ext cx="5616575" cy="5111750"/>
            </a:xfrm>
            <a:prstGeom prst="donut">
              <a:avLst>
                <a:gd name="adj" fmla="val 635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graphicFrame>
          <p:nvGraphicFramePr>
            <p:cNvPr id="12" name="Diagram 11"/>
            <p:cNvGraphicFramePr/>
            <p:nvPr/>
          </p:nvGraphicFramePr>
          <p:xfrm>
            <a:off x="2468935" y="1412776"/>
            <a:ext cx="4767362" cy="4542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AutoShape 7"/>
            <p:cNvSpPr>
              <a:spLocks noChangeArrowheads="1"/>
            </p:cNvSpPr>
            <p:nvPr/>
          </p:nvSpPr>
          <p:spPr bwMode="auto">
            <a:xfrm>
              <a:off x="3404146" y="2903537"/>
              <a:ext cx="2924175" cy="1397000"/>
            </a:xfrm>
            <a:prstGeom prst="roundRect">
              <a:avLst>
                <a:gd name="adj" fmla="val 16667"/>
              </a:avLst>
            </a:prstGeom>
            <a:solidFill>
              <a:schemeClr val="accent2"/>
            </a:solidFill>
            <a:ln w="19050">
              <a:noFill/>
              <a:round/>
              <a:headEnd/>
              <a:tailEnd/>
            </a:ln>
          </p:spPr>
          <p:txBody>
            <a:bodyPr lIns="54000" tIns="54000" rIns="54000" bIns="54000" anchor="ctr"/>
            <a:lstStyle/>
            <a:p>
              <a:pPr algn="ctr">
                <a:lnSpc>
                  <a:spcPct val="90000"/>
                </a:lnSpc>
                <a:defRPr/>
              </a:pPr>
              <a:r>
                <a:rPr lang="en-GB" sz="2400" b="1" dirty="0">
                  <a:solidFill>
                    <a:schemeClr val="accent6">
                      <a:lumMod val="40000"/>
                      <a:lumOff val="60000"/>
                    </a:schemeClr>
                  </a:solidFill>
                  <a:latin typeface="Calibri" pitchFamily="34" charset="0"/>
                  <a:cs typeface="+mn-cs"/>
                </a:rPr>
                <a:t>Good Procurement is Sustainable Procurement</a:t>
              </a:r>
            </a:p>
          </p:txBody>
        </p:sp>
        <p:sp>
          <p:nvSpPr>
            <p:cNvPr id="14" name="AutoShape 10"/>
            <p:cNvSpPr>
              <a:spLocks noChangeArrowheads="1"/>
            </p:cNvSpPr>
            <p:nvPr/>
          </p:nvSpPr>
          <p:spPr bwMode="auto">
            <a:xfrm>
              <a:off x="1459459" y="3375025"/>
              <a:ext cx="854075" cy="350837"/>
            </a:xfrm>
            <a:prstGeom prst="notchedRightArrow">
              <a:avLst>
                <a:gd name="adj1" fmla="val 50000"/>
                <a:gd name="adj2" fmla="val 60203"/>
              </a:avLst>
            </a:prstGeom>
            <a:solidFill>
              <a:srgbClr val="FFC000"/>
            </a:solidFill>
            <a:ln w="12700">
              <a:solidFill>
                <a:srgbClr val="000000"/>
              </a:solidFill>
              <a:miter lim="800000"/>
              <a:headEnd/>
              <a:tailEnd/>
            </a:ln>
            <a:effectLst>
              <a:outerShdw dist="53882" dir="2700000" algn="ctr" rotWithShape="0">
                <a:srgbClr val="808080"/>
              </a:outerShdw>
            </a:effectLst>
          </p:spPr>
          <p:txBody>
            <a:bodyPr/>
            <a:lstStyle/>
            <a:p>
              <a:pPr>
                <a:defRPr/>
              </a:pPr>
              <a:endParaRPr lang="en-GB" dirty="0"/>
            </a:p>
          </p:txBody>
        </p:sp>
        <p:sp>
          <p:nvSpPr>
            <p:cNvPr id="15" name="AutoShape 8"/>
            <p:cNvSpPr>
              <a:spLocks noChangeArrowheads="1"/>
            </p:cNvSpPr>
            <p:nvPr/>
          </p:nvSpPr>
          <p:spPr bwMode="auto">
            <a:xfrm rot="3938253">
              <a:off x="3035052" y="794544"/>
              <a:ext cx="790575" cy="401638"/>
            </a:xfrm>
            <a:prstGeom prst="notchedRightArrow">
              <a:avLst>
                <a:gd name="adj1" fmla="val 50000"/>
                <a:gd name="adj2" fmla="val 48153"/>
              </a:avLst>
            </a:prstGeom>
            <a:solidFill>
              <a:srgbClr val="FFC000"/>
            </a:solidFill>
            <a:ln w="12700">
              <a:solidFill>
                <a:srgbClr val="000000"/>
              </a:solidFill>
              <a:miter lim="800000"/>
              <a:headEnd/>
              <a:tailEnd/>
            </a:ln>
            <a:effectLst>
              <a:outerShdw dist="53882" dir="2700000" algn="ctr" rotWithShape="0">
                <a:srgbClr val="808080"/>
              </a:outerShdw>
            </a:effectLst>
          </p:spPr>
          <p:txBody>
            <a:bodyPr/>
            <a:lstStyle/>
            <a:p>
              <a:pPr>
                <a:defRPr/>
              </a:pPr>
              <a:endParaRPr lang="en-GB" dirty="0"/>
            </a:p>
          </p:txBody>
        </p:sp>
        <p:sp>
          <p:nvSpPr>
            <p:cNvPr id="16" name="AutoShape 7"/>
            <p:cNvSpPr>
              <a:spLocks noChangeArrowheads="1"/>
            </p:cNvSpPr>
            <p:nvPr/>
          </p:nvSpPr>
          <p:spPr bwMode="auto">
            <a:xfrm rot="6909596">
              <a:off x="5801271" y="901700"/>
              <a:ext cx="868363" cy="401637"/>
            </a:xfrm>
            <a:prstGeom prst="notchedRightArrow">
              <a:avLst>
                <a:gd name="adj1" fmla="val 50000"/>
                <a:gd name="adj2" fmla="val 52921"/>
              </a:avLst>
            </a:prstGeom>
            <a:solidFill>
              <a:srgbClr val="FFC000"/>
            </a:solidFill>
            <a:ln w="12700">
              <a:solidFill>
                <a:srgbClr val="000000"/>
              </a:solidFill>
              <a:miter lim="800000"/>
              <a:headEnd/>
              <a:tailEnd/>
            </a:ln>
            <a:effectLst>
              <a:outerShdw dist="56796" dir="9206097" algn="ctr" rotWithShape="0">
                <a:srgbClr val="808080"/>
              </a:outerShdw>
            </a:effectLst>
          </p:spPr>
          <p:txBody>
            <a:bodyPr/>
            <a:lstStyle/>
            <a:p>
              <a:pPr>
                <a:defRPr/>
              </a:pPr>
              <a:endParaRPr lang="en-GB" dirty="0"/>
            </a:p>
          </p:txBody>
        </p:sp>
        <p:sp>
          <p:nvSpPr>
            <p:cNvPr id="17" name="AutoShape 6"/>
            <p:cNvSpPr>
              <a:spLocks noChangeArrowheads="1"/>
            </p:cNvSpPr>
            <p:nvPr/>
          </p:nvSpPr>
          <p:spPr bwMode="auto">
            <a:xfrm rot="10800000">
              <a:off x="7368134" y="3306762"/>
              <a:ext cx="896937" cy="396875"/>
            </a:xfrm>
            <a:prstGeom prst="notchedRightArrow">
              <a:avLst>
                <a:gd name="adj1" fmla="val 50000"/>
                <a:gd name="adj2" fmla="val 60696"/>
              </a:avLst>
            </a:prstGeom>
            <a:solidFill>
              <a:srgbClr val="FFC000"/>
            </a:solidFill>
            <a:ln w="12700">
              <a:solidFill>
                <a:srgbClr val="000000"/>
              </a:solidFill>
              <a:miter lim="800000"/>
              <a:headEnd/>
              <a:tailEnd/>
            </a:ln>
            <a:effectLst>
              <a:outerShdw dist="35921" dir="8100000" algn="ctr" rotWithShape="0">
                <a:srgbClr val="808080"/>
              </a:outerShdw>
            </a:effectLst>
          </p:spPr>
          <p:txBody>
            <a:bodyPr/>
            <a:lstStyle/>
            <a:p>
              <a:pPr>
                <a:defRPr/>
              </a:pPr>
              <a:endParaRPr lang="en-GB" dirty="0"/>
            </a:p>
          </p:txBody>
        </p:sp>
        <p:sp>
          <p:nvSpPr>
            <p:cNvPr id="18" name="AutoShape 5"/>
            <p:cNvSpPr>
              <a:spLocks noChangeArrowheads="1"/>
            </p:cNvSpPr>
            <p:nvPr/>
          </p:nvSpPr>
          <p:spPr bwMode="auto">
            <a:xfrm rot="15057457">
              <a:off x="5674271" y="5846762"/>
              <a:ext cx="944563" cy="398463"/>
            </a:xfrm>
            <a:prstGeom prst="notchedRightArrow">
              <a:avLst>
                <a:gd name="adj1" fmla="val 41775"/>
                <a:gd name="adj2" fmla="val 69802"/>
              </a:avLst>
            </a:prstGeom>
            <a:solidFill>
              <a:srgbClr val="FFC000"/>
            </a:solidFill>
            <a:ln w="12700">
              <a:solidFill>
                <a:srgbClr val="000000"/>
              </a:solidFill>
              <a:miter lim="800000"/>
              <a:headEnd/>
              <a:tailEnd/>
            </a:ln>
            <a:effectLst>
              <a:outerShdw dist="45791" dir="8778596" algn="ctr" rotWithShape="0">
                <a:srgbClr val="808080"/>
              </a:outerShdw>
            </a:effectLst>
          </p:spPr>
          <p:txBody>
            <a:bodyPr/>
            <a:lstStyle/>
            <a:p>
              <a:pPr>
                <a:defRPr/>
              </a:pPr>
              <a:endParaRPr lang="en-GB" dirty="0"/>
            </a:p>
          </p:txBody>
        </p:sp>
      </p:grpSp>
      <p:sp>
        <p:nvSpPr>
          <p:cNvPr id="19" name="AutoShape 9"/>
          <p:cNvSpPr>
            <a:spLocks noChangeArrowheads="1"/>
          </p:cNvSpPr>
          <p:nvPr/>
        </p:nvSpPr>
        <p:spPr bwMode="auto">
          <a:xfrm rot="17609914">
            <a:off x="1842294" y="5934869"/>
            <a:ext cx="981075" cy="344487"/>
          </a:xfrm>
          <a:prstGeom prst="notchedRightArrow">
            <a:avLst>
              <a:gd name="adj1" fmla="val 50000"/>
              <a:gd name="adj2" fmla="val 81400"/>
            </a:avLst>
          </a:prstGeom>
          <a:solidFill>
            <a:srgbClr val="FFC000"/>
          </a:solidFill>
          <a:ln w="12700">
            <a:solidFill>
              <a:srgbClr val="000000"/>
            </a:solidFill>
            <a:miter lim="800000"/>
            <a:headEnd/>
            <a:tailEnd/>
          </a:ln>
          <a:effectLst>
            <a:outerShdw dist="45791" dir="2021404" algn="ctr" rotWithShape="0">
              <a:srgbClr val="808080"/>
            </a:outerShdw>
          </a:effectLst>
        </p:spPr>
        <p:txBody>
          <a:bodyPr/>
          <a:lstStyle/>
          <a:p>
            <a:pPr>
              <a:defRPr/>
            </a:pPr>
            <a:endParaRPr lang="en-GB" dirty="0"/>
          </a:p>
        </p:txBody>
      </p:sp>
      <p:sp>
        <p:nvSpPr>
          <p:cNvPr id="2" name="TextBox 1"/>
          <p:cNvSpPr txBox="1"/>
          <p:nvPr/>
        </p:nvSpPr>
        <p:spPr>
          <a:xfrm>
            <a:off x="7236296" y="3140968"/>
            <a:ext cx="2066945" cy="923330"/>
          </a:xfrm>
          <a:prstGeom prst="rect">
            <a:avLst/>
          </a:prstGeom>
          <a:noFill/>
        </p:spPr>
        <p:txBody>
          <a:bodyPr wrap="square" rtlCol="0">
            <a:spAutoFit/>
          </a:bodyPr>
          <a:lstStyle/>
          <a:p>
            <a:r>
              <a:rPr lang="en-GB" dirty="0"/>
              <a:t>Stakeholder </a:t>
            </a:r>
            <a:endParaRPr lang="en-GB" dirty="0" smtClean="0"/>
          </a:p>
          <a:p>
            <a:r>
              <a:rPr lang="en-GB" dirty="0" smtClean="0"/>
              <a:t>and supplier </a:t>
            </a:r>
            <a:r>
              <a:rPr lang="en-GB" dirty="0"/>
              <a:t>engagement</a:t>
            </a:r>
          </a:p>
        </p:txBody>
      </p:sp>
    </p:spTree>
    <p:extLst>
      <p:ext uri="{BB962C8B-B14F-4D97-AF65-F5344CB8AC3E}">
        <p14:creationId xmlns:p14="http://schemas.microsoft.com/office/powerpoint/2010/main" val="25497137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Summary</a:t>
            </a:r>
            <a:endParaRPr lang="en-GB" dirty="0"/>
          </a:p>
        </p:txBody>
      </p:sp>
      <p:sp>
        <p:nvSpPr>
          <p:cNvPr id="6" name="Content Placeholder 5"/>
          <p:cNvSpPr>
            <a:spLocks noGrp="1"/>
          </p:cNvSpPr>
          <p:nvPr>
            <p:ph idx="1"/>
          </p:nvPr>
        </p:nvSpPr>
        <p:spPr/>
        <p:txBody>
          <a:bodyPr/>
          <a:lstStyle/>
          <a:p>
            <a:r>
              <a:rPr lang="en-GB" dirty="0" smtClean="0"/>
              <a:t>Sustainable procurement is good procurement</a:t>
            </a:r>
          </a:p>
          <a:p>
            <a:r>
              <a:rPr lang="en-GB" dirty="0" smtClean="0"/>
              <a:t>A powerful tool </a:t>
            </a:r>
          </a:p>
          <a:p>
            <a:r>
              <a:rPr lang="en-GB" dirty="0" smtClean="0"/>
              <a:t>Understanding risks and opportunities</a:t>
            </a:r>
          </a:p>
          <a:p>
            <a:r>
              <a:rPr lang="en-GB" dirty="0" smtClean="0"/>
              <a:t>Whole life approach</a:t>
            </a:r>
          </a:p>
          <a:p>
            <a:r>
              <a:rPr lang="en-GB" dirty="0" smtClean="0"/>
              <a:t>Early engagement is key</a:t>
            </a:r>
          </a:p>
          <a:p>
            <a:r>
              <a:rPr lang="en-GB" dirty="0" smtClean="0"/>
              <a:t>Finding the appropriate balance:</a:t>
            </a:r>
          </a:p>
          <a:p>
            <a:pPr lvl="1"/>
            <a:r>
              <a:rPr lang="en-GB" dirty="0" smtClean="0"/>
              <a:t>Economic, social and environmental considerations</a:t>
            </a:r>
          </a:p>
          <a:p>
            <a:r>
              <a:rPr lang="en-GB" dirty="0" smtClean="0">
                <a:solidFill>
                  <a:srgbClr val="FF0000"/>
                </a:solidFill>
              </a:rPr>
              <a:t>It is about delivering sustainable outcomes.</a:t>
            </a:r>
            <a:endParaRPr lang="en-GB" dirty="0">
              <a:solidFill>
                <a:srgbClr val="FF0000"/>
              </a:solidFill>
            </a:endParaRPr>
          </a:p>
        </p:txBody>
      </p:sp>
      <p:sp>
        <p:nvSpPr>
          <p:cNvPr id="4" name="Slide Number Placeholder 3"/>
          <p:cNvSpPr>
            <a:spLocks noGrp="1"/>
          </p:cNvSpPr>
          <p:nvPr>
            <p:ph type="sldNum" sz="quarter" idx="4294967295"/>
          </p:nvPr>
        </p:nvSpPr>
        <p:spPr>
          <a:xfrm>
            <a:off x="7380288" y="6669088"/>
            <a:ext cx="1763712" cy="188912"/>
          </a:xfrm>
        </p:spPr>
        <p:txBody>
          <a:bodyPr/>
          <a:lstStyle/>
          <a:p>
            <a:pPr>
              <a:defRPr/>
            </a:pPr>
            <a:fld id="{CB2FDE33-D307-4560-99A0-9A598D8C2D65}" type="slidenum">
              <a:rPr lang="fr-CA" smtClean="0"/>
              <a:pPr>
                <a:defRPr/>
              </a:pPr>
              <a:t>30</a:t>
            </a:fld>
            <a:endParaRPr lang="fr-CA" dirty="0"/>
          </a:p>
        </p:txBody>
      </p:sp>
    </p:spTree>
    <p:extLst>
      <p:ext uri="{BB962C8B-B14F-4D97-AF65-F5344CB8AC3E}">
        <p14:creationId xmlns:p14="http://schemas.microsoft.com/office/powerpoint/2010/main" val="2461504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Thank you for your attention</a:t>
            </a:r>
            <a:endParaRPr lang="en-GB" dirty="0"/>
          </a:p>
        </p:txBody>
      </p:sp>
      <p:sp>
        <p:nvSpPr>
          <p:cNvPr id="3" name="Subtitle 2"/>
          <p:cNvSpPr>
            <a:spLocks noGrp="1"/>
          </p:cNvSpPr>
          <p:nvPr>
            <p:ph type="subTitle" idx="1"/>
          </p:nvPr>
        </p:nvSpPr>
        <p:spPr/>
        <p:txBody>
          <a:bodyPr/>
          <a:lstStyle/>
          <a:p>
            <a:r>
              <a:rPr lang="en-GB" dirty="0" smtClean="0"/>
              <a:t>Barbara Morton</a:t>
            </a:r>
          </a:p>
          <a:p>
            <a:r>
              <a:rPr lang="en-GB" dirty="0" smtClean="0"/>
              <a:t>Sustainable Procurement Ltd</a:t>
            </a:r>
          </a:p>
          <a:p>
            <a:r>
              <a:rPr lang="en-GB" dirty="0" smtClean="0">
                <a:hlinkClick r:id="rId2"/>
              </a:rPr>
              <a:t>barbara@sustainableprocurement.eu.com</a:t>
            </a:r>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CB2FDE33-D307-4560-99A0-9A598D8C2D65}" type="slidenum">
              <a:rPr lang="fr-CA" smtClean="0"/>
              <a:pPr>
                <a:defRPr/>
              </a:pPr>
              <a:t>31</a:t>
            </a:fld>
            <a:endParaRPr lang="fr-CA" dirty="0"/>
          </a:p>
        </p:txBody>
      </p:sp>
    </p:spTree>
    <p:extLst>
      <p:ext uri="{BB962C8B-B14F-4D97-AF65-F5344CB8AC3E}">
        <p14:creationId xmlns:p14="http://schemas.microsoft.com/office/powerpoint/2010/main" val="678273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468313" y="1628775"/>
            <a:ext cx="8229600" cy="4525963"/>
          </a:xfrm>
          <a:prstGeom prst="rect">
            <a:avLst/>
          </a:prstGeom>
          <a:noFill/>
          <a:ln w="9525">
            <a:noFill/>
            <a:miter lim="800000"/>
            <a:headEnd/>
            <a:tailEnd/>
          </a:ln>
        </p:spPr>
        <p:txBody>
          <a:bodyPr/>
          <a:lstStyle/>
          <a:p>
            <a:pPr marL="609600" indent="-609600">
              <a:spcBef>
                <a:spcPct val="20000"/>
              </a:spcBef>
              <a:buClr>
                <a:schemeClr val="tx1"/>
              </a:buClr>
              <a:buFontTx/>
              <a:buAutoNum type="arabicPeriod"/>
              <a:defRPr/>
            </a:pPr>
            <a:r>
              <a:rPr lang="en-US" sz="2400" b="1" dirty="0">
                <a:solidFill>
                  <a:srgbClr val="FF0000"/>
                </a:solidFill>
                <a:latin typeface="+mn-lt"/>
                <a:cs typeface="+mn-cs"/>
              </a:rPr>
              <a:t>Re-think need to reduce the risk</a:t>
            </a:r>
          </a:p>
          <a:p>
            <a:pPr marL="609600" indent="-609600">
              <a:spcBef>
                <a:spcPct val="20000"/>
              </a:spcBef>
              <a:buClr>
                <a:schemeClr val="tx1"/>
              </a:buClr>
              <a:buFontTx/>
              <a:buAutoNum type="arabicPeriod"/>
              <a:defRPr/>
            </a:pPr>
            <a:r>
              <a:rPr lang="en-US" sz="2400" dirty="0">
                <a:latin typeface="+mn-lt"/>
                <a:cs typeface="+mn-cs"/>
              </a:rPr>
              <a:t>The risk cannot be managed through procurement</a:t>
            </a:r>
          </a:p>
          <a:p>
            <a:pPr marL="609600" indent="-609600">
              <a:spcBef>
                <a:spcPct val="20000"/>
              </a:spcBef>
              <a:buClr>
                <a:schemeClr val="tx1"/>
              </a:buClr>
              <a:buFontTx/>
              <a:buAutoNum type="arabicPeriod"/>
              <a:defRPr/>
            </a:pPr>
            <a:r>
              <a:rPr lang="en-US" sz="2400" dirty="0">
                <a:latin typeface="+mn-lt"/>
                <a:cs typeface="+mn-cs"/>
              </a:rPr>
              <a:t>Addressed in the specification</a:t>
            </a:r>
            <a:r>
              <a:rPr lang="en-US" sz="2400" u="sng" dirty="0">
                <a:latin typeface="+mn-lt"/>
                <a:cs typeface="+mn-cs"/>
              </a:rPr>
              <a:t> </a:t>
            </a:r>
          </a:p>
          <a:p>
            <a:pPr marL="609600" indent="-609600">
              <a:spcBef>
                <a:spcPct val="20000"/>
              </a:spcBef>
              <a:buClr>
                <a:schemeClr val="tx1"/>
              </a:buClr>
              <a:buFontTx/>
              <a:buAutoNum type="arabicPeriod"/>
              <a:defRPr/>
            </a:pPr>
            <a:r>
              <a:rPr lang="en-US" sz="2400" dirty="0">
                <a:latin typeface="+mn-lt"/>
                <a:cs typeface="+mn-cs"/>
              </a:rPr>
              <a:t>Managed by choice of supplier</a:t>
            </a:r>
          </a:p>
          <a:p>
            <a:pPr marL="609600" indent="-609600">
              <a:spcBef>
                <a:spcPct val="20000"/>
              </a:spcBef>
              <a:buClr>
                <a:schemeClr val="tx1"/>
              </a:buClr>
              <a:buFontTx/>
              <a:buAutoNum type="arabicPeriod"/>
              <a:defRPr/>
            </a:pPr>
            <a:r>
              <a:rPr lang="en-US" sz="2400" dirty="0">
                <a:latin typeface="+mn-lt"/>
                <a:cs typeface="+mn-cs"/>
              </a:rPr>
              <a:t>Supplier provides proposals for evaluation (bid evaluation)</a:t>
            </a:r>
          </a:p>
          <a:p>
            <a:pPr marL="609600" indent="-609600">
              <a:spcBef>
                <a:spcPct val="20000"/>
              </a:spcBef>
              <a:buClr>
                <a:schemeClr val="tx1"/>
              </a:buClr>
              <a:buFontTx/>
              <a:buAutoNum type="arabicPeriod"/>
              <a:defRPr/>
            </a:pPr>
            <a:r>
              <a:rPr lang="en-US" sz="2400" dirty="0">
                <a:latin typeface="+mn-lt"/>
                <a:cs typeface="+mn-cs"/>
              </a:rPr>
              <a:t>Managed by targets to be delivered after contract award</a:t>
            </a:r>
          </a:p>
        </p:txBody>
      </p:sp>
      <p:sp>
        <p:nvSpPr>
          <p:cNvPr id="23555" name="Title 8"/>
          <p:cNvSpPr>
            <a:spLocks noGrp="1"/>
          </p:cNvSpPr>
          <p:nvPr>
            <p:ph type="title"/>
          </p:nvPr>
        </p:nvSpPr>
        <p:spPr>
          <a:xfrm>
            <a:off x="468313" y="333375"/>
            <a:ext cx="8229600" cy="1143000"/>
          </a:xfrm>
        </p:spPr>
        <p:txBody>
          <a:bodyPr/>
          <a:lstStyle/>
          <a:p>
            <a:r>
              <a:rPr smtClean="0"/>
              <a:t>Risk Management Options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algn="l" fontAlgn="auto">
              <a:spcAft>
                <a:spcPts val="0"/>
              </a:spcAft>
              <a:defRPr/>
            </a:pPr>
            <a:r>
              <a:rPr lang="en-GB" sz="3600" kern="0" dirty="0" smtClean="0">
                <a:solidFill>
                  <a:srgbClr val="008000"/>
                </a:solidFill>
              </a:rPr>
              <a:t/>
            </a:r>
            <a:br>
              <a:rPr lang="en-GB" sz="3600" kern="0" dirty="0" smtClean="0">
                <a:solidFill>
                  <a:srgbClr val="008000"/>
                </a:solidFill>
              </a:rPr>
            </a:br>
            <a:r>
              <a:rPr lang="en-GB" sz="4000" dirty="0" smtClean="0">
                <a:solidFill>
                  <a:srgbClr val="008000"/>
                </a:solidFill>
              </a:rPr>
              <a:t>The Waste Hierarchy</a:t>
            </a:r>
            <a:r>
              <a:rPr lang="en-GB" sz="3600" kern="0" dirty="0" smtClean="0">
                <a:solidFill>
                  <a:srgbClr val="C00000"/>
                </a:solidFill>
              </a:rPr>
              <a:t/>
            </a:r>
            <a:br>
              <a:rPr lang="en-GB" sz="3600" kern="0" dirty="0" smtClean="0">
                <a:solidFill>
                  <a:srgbClr val="C00000"/>
                </a:solidFill>
              </a:rPr>
            </a:br>
            <a:endParaRPr lang="fr-CA" sz="3600" dirty="0" smtClean="0">
              <a:solidFill>
                <a:srgbClr val="008000"/>
              </a:solidFill>
            </a:endParaRPr>
          </a:p>
        </p:txBody>
      </p:sp>
      <p:sp>
        <p:nvSpPr>
          <p:cNvPr id="7" name="Slide Number Placeholder 6"/>
          <p:cNvSpPr>
            <a:spLocks noGrp="1"/>
          </p:cNvSpPr>
          <p:nvPr>
            <p:ph type="sldNum" sz="quarter" idx="4294967295"/>
          </p:nvPr>
        </p:nvSpPr>
        <p:spPr>
          <a:xfrm>
            <a:off x="0" y="6492875"/>
            <a:ext cx="2133600" cy="365125"/>
          </a:xfrm>
          <a:prstGeom prst="rect">
            <a:avLst/>
          </a:prstGeom>
        </p:spPr>
        <p:txBody>
          <a:bodyPr/>
          <a:lstStyle/>
          <a:p>
            <a:pPr>
              <a:defRPr/>
            </a:pPr>
            <a:fld id="{E5863384-BF29-4D20-A235-31E9871448FA}" type="slidenum">
              <a:rPr lang="fr-CA" smtClean="0"/>
              <a:pPr>
                <a:defRPr/>
              </a:pPr>
              <a:t>5</a:t>
            </a:fld>
            <a:endParaRPr lang="fr-CA" dirty="0"/>
          </a:p>
        </p:txBody>
      </p:sp>
      <p:grpSp>
        <p:nvGrpSpPr>
          <p:cNvPr id="12" name="Group 11"/>
          <p:cNvGrpSpPr/>
          <p:nvPr/>
        </p:nvGrpSpPr>
        <p:grpSpPr>
          <a:xfrm>
            <a:off x="1547664" y="1340768"/>
            <a:ext cx="5635625" cy="4248150"/>
            <a:chOff x="1908175" y="1773238"/>
            <a:chExt cx="5635625" cy="4248150"/>
          </a:xfrm>
        </p:grpSpPr>
        <p:grpSp>
          <p:nvGrpSpPr>
            <p:cNvPr id="13" name="Group 5"/>
            <p:cNvGrpSpPr>
              <a:grpSpLocks noChangeAspect="1"/>
            </p:cNvGrpSpPr>
            <p:nvPr/>
          </p:nvGrpSpPr>
          <p:grpSpPr bwMode="auto">
            <a:xfrm rot="10800000">
              <a:off x="1908181" y="1773238"/>
              <a:ext cx="5635622" cy="4248150"/>
              <a:chOff x="1248" y="240"/>
              <a:chExt cx="4176" cy="3600"/>
            </a:xfrm>
          </p:grpSpPr>
          <p:sp>
            <p:nvSpPr>
              <p:cNvPr id="18" name="Pyr1"/>
              <p:cNvSpPr>
                <a:spLocks noChangeAspect="1" noEditPoints="1" noChangeArrowheads="1"/>
              </p:cNvSpPr>
              <p:nvPr/>
            </p:nvSpPr>
            <p:spPr bwMode="auto">
              <a:xfrm>
                <a:off x="2873" y="240"/>
                <a:ext cx="936" cy="79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GB"/>
              </a:p>
            </p:txBody>
          </p:sp>
          <p:sp>
            <p:nvSpPr>
              <p:cNvPr id="19" name="Pyr2"/>
              <p:cNvSpPr>
                <a:spLocks noChangeAspect="1" noEditPoints="1" noChangeArrowheads="1"/>
              </p:cNvSpPr>
              <p:nvPr/>
            </p:nvSpPr>
            <p:spPr bwMode="auto">
              <a:xfrm>
                <a:off x="2331" y="103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GB"/>
              </a:p>
            </p:txBody>
          </p:sp>
          <p:sp>
            <p:nvSpPr>
              <p:cNvPr id="20" name="Pyr3"/>
              <p:cNvSpPr>
                <a:spLocks noChangeAspect="1" noEditPoints="1" noChangeArrowheads="1"/>
              </p:cNvSpPr>
              <p:nvPr/>
            </p:nvSpPr>
            <p:spPr bwMode="auto">
              <a:xfrm>
                <a:off x="1795" y="1974"/>
                <a:ext cx="3087"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GB"/>
              </a:p>
            </p:txBody>
          </p:sp>
          <p:sp>
            <p:nvSpPr>
              <p:cNvPr id="21" name="Pyr4"/>
              <p:cNvSpPr>
                <a:spLocks noChangeAspect="1" noEditPoints="1" noChangeArrowheads="1"/>
              </p:cNvSpPr>
              <p:nvPr/>
            </p:nvSpPr>
            <p:spPr bwMode="auto">
              <a:xfrm>
                <a:off x="1248" y="2904"/>
                <a:ext cx="4176" cy="93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GB"/>
              </a:p>
            </p:txBody>
          </p:sp>
        </p:grpSp>
        <p:sp>
          <p:nvSpPr>
            <p:cNvPr id="14" name="Text Box 10"/>
            <p:cNvSpPr txBox="1">
              <a:spLocks noChangeArrowheads="1"/>
            </p:cNvSpPr>
            <p:nvPr/>
          </p:nvSpPr>
          <p:spPr bwMode="auto">
            <a:xfrm>
              <a:off x="3635375" y="2924175"/>
              <a:ext cx="2305050" cy="854075"/>
            </a:xfrm>
            <a:prstGeom prst="rect">
              <a:avLst/>
            </a:prstGeom>
            <a:noFill/>
            <a:ln w="9525">
              <a:noFill/>
              <a:miter lim="800000"/>
              <a:headEnd/>
              <a:tailEnd/>
            </a:ln>
            <a:effectLst/>
          </p:spPr>
          <p:txBody>
            <a:bodyPr>
              <a:spAutoFit/>
            </a:bodyPr>
            <a:lstStyle/>
            <a:p>
              <a:pPr algn="ctr" eaLnBrk="0" hangingPunct="0">
                <a:spcBef>
                  <a:spcPct val="50000"/>
                </a:spcBef>
              </a:pPr>
              <a:r>
                <a:rPr lang="en-GB" sz="2000" dirty="0">
                  <a:ea typeface="ＭＳ Ｐゴシック" pitchFamily="34" charset="-128"/>
                </a:rPr>
                <a:t>Re-use</a:t>
              </a:r>
            </a:p>
            <a:p>
              <a:pPr algn="ctr" eaLnBrk="0" hangingPunct="0">
                <a:spcBef>
                  <a:spcPct val="50000"/>
                </a:spcBef>
              </a:pPr>
              <a:r>
                <a:rPr lang="en-GB" sz="2000" dirty="0">
                  <a:ea typeface="ＭＳ Ｐゴシック" pitchFamily="34" charset="-128"/>
                </a:rPr>
                <a:t>Recycle/compost</a:t>
              </a:r>
            </a:p>
          </p:txBody>
        </p:sp>
        <p:sp>
          <p:nvSpPr>
            <p:cNvPr id="15" name="Text Box 11"/>
            <p:cNvSpPr txBox="1">
              <a:spLocks noChangeArrowheads="1"/>
            </p:cNvSpPr>
            <p:nvPr/>
          </p:nvSpPr>
          <p:spPr bwMode="auto">
            <a:xfrm>
              <a:off x="3276600" y="2205038"/>
              <a:ext cx="2735263" cy="396875"/>
            </a:xfrm>
            <a:prstGeom prst="rect">
              <a:avLst/>
            </a:prstGeom>
            <a:noFill/>
            <a:ln w="9525">
              <a:noFill/>
              <a:miter lim="800000"/>
              <a:headEnd/>
              <a:tailEnd/>
            </a:ln>
            <a:effectLst/>
          </p:spPr>
          <p:txBody>
            <a:bodyPr>
              <a:spAutoFit/>
            </a:bodyPr>
            <a:lstStyle/>
            <a:p>
              <a:pPr algn="ctr" eaLnBrk="0" hangingPunct="0">
                <a:spcBef>
                  <a:spcPct val="50000"/>
                </a:spcBef>
              </a:pPr>
              <a:r>
                <a:rPr lang="en-GB" sz="2000">
                  <a:ea typeface="ＭＳ Ｐゴシック" pitchFamily="34" charset="-128"/>
                </a:rPr>
                <a:t>Waste prevention</a:t>
              </a:r>
            </a:p>
          </p:txBody>
        </p:sp>
        <p:sp>
          <p:nvSpPr>
            <p:cNvPr id="16" name="Text Box 12"/>
            <p:cNvSpPr txBox="1">
              <a:spLocks noChangeArrowheads="1"/>
            </p:cNvSpPr>
            <p:nvPr/>
          </p:nvSpPr>
          <p:spPr bwMode="auto">
            <a:xfrm>
              <a:off x="3708400" y="4076700"/>
              <a:ext cx="2174875" cy="396875"/>
            </a:xfrm>
            <a:prstGeom prst="rect">
              <a:avLst/>
            </a:prstGeom>
            <a:noFill/>
            <a:ln w="9525">
              <a:noFill/>
              <a:miter lim="800000"/>
              <a:headEnd/>
              <a:tailEnd/>
            </a:ln>
            <a:effectLst/>
          </p:spPr>
          <p:txBody>
            <a:bodyPr>
              <a:spAutoFit/>
            </a:bodyPr>
            <a:lstStyle/>
            <a:p>
              <a:pPr algn="ctr" eaLnBrk="0" hangingPunct="0">
                <a:spcBef>
                  <a:spcPct val="50000"/>
                </a:spcBef>
              </a:pPr>
              <a:r>
                <a:rPr lang="en-GB" sz="2000">
                  <a:ea typeface="ＭＳ Ｐゴシック" pitchFamily="34" charset="-128"/>
                </a:rPr>
                <a:t>Energy recovery</a:t>
              </a:r>
            </a:p>
          </p:txBody>
        </p:sp>
        <p:sp>
          <p:nvSpPr>
            <p:cNvPr id="17" name="Text Box 13"/>
            <p:cNvSpPr txBox="1">
              <a:spLocks noChangeArrowheads="1"/>
            </p:cNvSpPr>
            <p:nvPr/>
          </p:nvSpPr>
          <p:spPr bwMode="auto">
            <a:xfrm>
              <a:off x="3981450" y="5084763"/>
              <a:ext cx="1447800" cy="366712"/>
            </a:xfrm>
            <a:prstGeom prst="rect">
              <a:avLst/>
            </a:prstGeom>
            <a:noFill/>
            <a:ln w="9525">
              <a:noFill/>
              <a:miter lim="800000"/>
              <a:headEnd/>
              <a:tailEnd/>
            </a:ln>
            <a:effectLst/>
          </p:spPr>
          <p:txBody>
            <a:bodyPr>
              <a:spAutoFit/>
            </a:bodyPr>
            <a:lstStyle/>
            <a:p>
              <a:pPr algn="ctr" eaLnBrk="0" hangingPunct="0">
                <a:spcBef>
                  <a:spcPct val="50000"/>
                </a:spcBef>
              </a:pPr>
              <a:r>
                <a:rPr lang="en-GB">
                  <a:ea typeface="ＭＳ Ｐゴシック" pitchFamily="34" charset="-128"/>
                </a:rPr>
                <a:t>Disposal</a:t>
              </a:r>
            </a:p>
          </p:txBody>
        </p:sp>
      </p:grpSp>
    </p:spTree>
    <p:extLst>
      <p:ext uri="{BB962C8B-B14F-4D97-AF65-F5344CB8AC3E}">
        <p14:creationId xmlns:p14="http://schemas.microsoft.com/office/powerpoint/2010/main" val="1524989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algn="l" fontAlgn="auto">
              <a:spcAft>
                <a:spcPts val="0"/>
              </a:spcAft>
              <a:defRPr/>
            </a:pPr>
            <a:r>
              <a:rPr lang="en-GB" sz="3600" kern="0" dirty="0" smtClean="0">
                <a:solidFill>
                  <a:srgbClr val="008000"/>
                </a:solidFill>
              </a:rPr>
              <a:t/>
            </a:r>
            <a:br>
              <a:rPr lang="en-GB" sz="3600" kern="0" dirty="0" smtClean="0">
                <a:solidFill>
                  <a:srgbClr val="008000"/>
                </a:solidFill>
              </a:rPr>
            </a:br>
            <a:r>
              <a:rPr lang="en-GB" sz="3200" dirty="0" smtClean="0">
                <a:solidFill>
                  <a:srgbClr val="008000"/>
                </a:solidFill>
              </a:rPr>
              <a:t>The </a:t>
            </a:r>
            <a:r>
              <a:rPr lang="en-GB" sz="3200" dirty="0" smtClean="0">
                <a:solidFill>
                  <a:srgbClr val="008000"/>
                </a:solidFill>
              </a:rPr>
              <a:t>Procurement </a:t>
            </a:r>
            <a:r>
              <a:rPr lang="en-GB" sz="3200" dirty="0">
                <a:solidFill>
                  <a:srgbClr val="008000"/>
                </a:solidFill>
              </a:rPr>
              <a:t>H</a:t>
            </a:r>
            <a:r>
              <a:rPr lang="en-GB" sz="3200" dirty="0" smtClean="0">
                <a:solidFill>
                  <a:srgbClr val="008000"/>
                </a:solidFill>
              </a:rPr>
              <a:t>ierarchy</a:t>
            </a:r>
            <a:r>
              <a:rPr lang="en-GB" sz="3600" kern="0" dirty="0" smtClean="0">
                <a:solidFill>
                  <a:srgbClr val="C00000"/>
                </a:solidFill>
              </a:rPr>
              <a:t/>
            </a:r>
            <a:br>
              <a:rPr lang="en-GB" sz="3600" kern="0" dirty="0" smtClean="0">
                <a:solidFill>
                  <a:srgbClr val="C00000"/>
                </a:solidFill>
              </a:rPr>
            </a:br>
            <a:endParaRPr lang="fr-CA" sz="3600" dirty="0" smtClean="0">
              <a:solidFill>
                <a:srgbClr val="008000"/>
              </a:solidFill>
            </a:endParaRPr>
          </a:p>
        </p:txBody>
      </p:sp>
      <p:sp>
        <p:nvSpPr>
          <p:cNvPr id="7" name="Slide Number Placeholder 6"/>
          <p:cNvSpPr>
            <a:spLocks noGrp="1"/>
          </p:cNvSpPr>
          <p:nvPr>
            <p:ph type="sldNum" sz="quarter" idx="4294967295"/>
          </p:nvPr>
        </p:nvSpPr>
        <p:spPr>
          <a:xfrm>
            <a:off x="0" y="6492875"/>
            <a:ext cx="2133600" cy="365125"/>
          </a:xfrm>
          <a:prstGeom prst="rect">
            <a:avLst/>
          </a:prstGeom>
        </p:spPr>
        <p:txBody>
          <a:bodyPr/>
          <a:lstStyle/>
          <a:p>
            <a:pPr>
              <a:defRPr/>
            </a:pPr>
            <a:fld id="{E5863384-BF29-4D20-A235-31E9871448FA}" type="slidenum">
              <a:rPr lang="fr-CA" smtClean="0"/>
              <a:pPr>
                <a:defRPr/>
              </a:pPr>
              <a:t>6</a:t>
            </a:fld>
            <a:endParaRPr lang="fr-CA" dirty="0"/>
          </a:p>
        </p:txBody>
      </p:sp>
      <p:grpSp>
        <p:nvGrpSpPr>
          <p:cNvPr id="3" name="Group 5"/>
          <p:cNvGrpSpPr>
            <a:grpSpLocks noChangeAspect="1"/>
          </p:cNvGrpSpPr>
          <p:nvPr/>
        </p:nvGrpSpPr>
        <p:grpSpPr bwMode="auto">
          <a:xfrm rot="10800000">
            <a:off x="1908175" y="1357313"/>
            <a:ext cx="5638800" cy="4324350"/>
            <a:chOff x="1248" y="240"/>
            <a:chExt cx="4176" cy="3600"/>
          </a:xfrm>
        </p:grpSpPr>
        <p:sp>
          <p:nvSpPr>
            <p:cNvPr id="10" name="Pyr1"/>
            <p:cNvSpPr>
              <a:spLocks noChangeAspect="1" noEditPoints="1" noChangeArrowheads="1"/>
            </p:cNvSpPr>
            <p:nvPr/>
          </p:nvSpPr>
          <p:spPr bwMode="auto">
            <a:xfrm>
              <a:off x="2873" y="240"/>
              <a:ext cx="936" cy="79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02 h 21600"/>
                <a:gd name="T11" fmla="*/ 16200 w 21600"/>
                <a:gd name="T12" fmla="*/ 20598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GB"/>
            </a:p>
          </p:txBody>
        </p:sp>
        <p:sp>
          <p:nvSpPr>
            <p:cNvPr id="11" name="Pyr2"/>
            <p:cNvSpPr>
              <a:spLocks noChangeAspect="1" noEditPoints="1" noChangeArrowheads="1"/>
            </p:cNvSpPr>
            <p:nvPr/>
          </p:nvSpPr>
          <p:spPr bwMode="auto">
            <a:xfrm>
              <a:off x="2331" y="1038"/>
              <a:ext cx="2015"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08 h 21600"/>
                <a:gd name="T14" fmla="*/ 15811 w 21600"/>
                <a:gd name="T15" fmla="*/ 21092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GB"/>
            </a:p>
          </p:txBody>
        </p:sp>
        <p:sp>
          <p:nvSpPr>
            <p:cNvPr id="12" name="Pyr3"/>
            <p:cNvSpPr>
              <a:spLocks noChangeAspect="1" noEditPoints="1" noChangeArrowheads="1"/>
            </p:cNvSpPr>
            <p:nvPr/>
          </p:nvSpPr>
          <p:spPr bwMode="auto">
            <a:xfrm>
              <a:off x="1795" y="1974"/>
              <a:ext cx="3087" cy="93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08 h 21600"/>
                <a:gd name="T14" fmla="*/ 16310 w 21600"/>
                <a:gd name="T15" fmla="*/ 21092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GB"/>
            </a:p>
          </p:txBody>
        </p:sp>
        <p:sp>
          <p:nvSpPr>
            <p:cNvPr id="13" name="Pyr4"/>
            <p:cNvSpPr>
              <a:spLocks noChangeAspect="1" noEditPoints="1" noChangeArrowheads="1"/>
            </p:cNvSpPr>
            <p:nvPr/>
          </p:nvSpPr>
          <p:spPr bwMode="auto">
            <a:xfrm>
              <a:off x="1248" y="2904"/>
              <a:ext cx="4176" cy="9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08 h 21600"/>
                <a:gd name="T14" fmla="*/ 17312 w 21600"/>
                <a:gd name="T15" fmla="*/ 21092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GB"/>
            </a:p>
          </p:txBody>
        </p:sp>
      </p:grpSp>
      <p:grpSp>
        <p:nvGrpSpPr>
          <p:cNvPr id="4" name="Group 14"/>
          <p:cNvGrpSpPr>
            <a:grpSpLocks/>
          </p:cNvGrpSpPr>
          <p:nvPr/>
        </p:nvGrpSpPr>
        <p:grpSpPr bwMode="auto">
          <a:xfrm>
            <a:off x="381000" y="2078038"/>
            <a:ext cx="2133600" cy="1524000"/>
            <a:chOff x="240" y="1200"/>
            <a:chExt cx="1344" cy="960"/>
          </a:xfrm>
        </p:grpSpPr>
        <p:sp>
          <p:nvSpPr>
            <p:cNvPr id="15" name="AutoShape 15"/>
            <p:cNvSpPr>
              <a:spLocks noChangeArrowheads="1"/>
            </p:cNvSpPr>
            <p:nvPr/>
          </p:nvSpPr>
          <p:spPr bwMode="auto">
            <a:xfrm>
              <a:off x="240" y="1200"/>
              <a:ext cx="1344" cy="960"/>
            </a:xfrm>
            <a:prstGeom prst="cloudCallout">
              <a:avLst>
                <a:gd name="adj1" fmla="val 126861"/>
                <a:gd name="adj2" fmla="val -40519"/>
              </a:avLst>
            </a:prstGeom>
            <a:solidFill>
              <a:srgbClr val="FFAC46"/>
            </a:solidFill>
            <a:ln w="9525">
              <a:solidFill>
                <a:schemeClr val="bg1"/>
              </a:solidFill>
              <a:round/>
              <a:headEnd/>
              <a:tailEnd/>
            </a:ln>
          </p:spPr>
          <p:txBody>
            <a:bodyPr/>
            <a:lstStyle/>
            <a:p>
              <a:pPr algn="ctr"/>
              <a:endParaRPr lang="en-GB" sz="2000">
                <a:latin typeface="Calibri" pitchFamily="34" charset="0"/>
              </a:endParaRPr>
            </a:p>
          </p:txBody>
        </p:sp>
        <p:sp>
          <p:nvSpPr>
            <p:cNvPr id="16" name="Text Box 16"/>
            <p:cNvSpPr txBox="1">
              <a:spLocks noChangeArrowheads="1"/>
            </p:cNvSpPr>
            <p:nvPr/>
          </p:nvSpPr>
          <p:spPr bwMode="auto">
            <a:xfrm>
              <a:off x="528" y="1536"/>
              <a:ext cx="719" cy="252"/>
            </a:xfrm>
            <a:prstGeom prst="rect">
              <a:avLst/>
            </a:prstGeom>
            <a:solidFill>
              <a:srgbClr val="FFAC46"/>
            </a:solidFill>
            <a:ln w="9525">
              <a:noFill/>
              <a:miter lim="800000"/>
              <a:headEnd/>
              <a:tailEnd/>
            </a:ln>
          </p:spPr>
          <p:txBody>
            <a:bodyPr wrap="none">
              <a:spAutoFit/>
            </a:bodyPr>
            <a:lstStyle/>
            <a:p>
              <a:pPr algn="ctr"/>
              <a:r>
                <a:rPr lang="en-GB" sz="2000" dirty="0">
                  <a:latin typeface="Calibri" pitchFamily="34" charset="0"/>
                </a:rPr>
                <a:t>Re-think!</a:t>
              </a:r>
            </a:p>
          </p:txBody>
        </p:sp>
      </p:grpSp>
      <p:sp>
        <p:nvSpPr>
          <p:cNvPr id="17" name="Text Box 11"/>
          <p:cNvSpPr txBox="1">
            <a:spLocks noChangeArrowheads="1"/>
          </p:cNvSpPr>
          <p:nvPr/>
        </p:nvSpPr>
        <p:spPr bwMode="auto">
          <a:xfrm>
            <a:off x="3994150" y="1790700"/>
            <a:ext cx="1447800" cy="400050"/>
          </a:xfrm>
          <a:prstGeom prst="rect">
            <a:avLst/>
          </a:prstGeom>
          <a:noFill/>
          <a:ln w="9525">
            <a:noFill/>
            <a:miter lim="800000"/>
            <a:headEnd/>
            <a:tailEnd/>
          </a:ln>
        </p:spPr>
        <p:txBody>
          <a:bodyPr>
            <a:spAutoFit/>
          </a:bodyPr>
          <a:lstStyle/>
          <a:p>
            <a:pPr algn="ctr">
              <a:spcBef>
                <a:spcPct val="50000"/>
              </a:spcBef>
            </a:pPr>
            <a:r>
              <a:rPr lang="en-GB" sz="2000" dirty="0">
                <a:latin typeface="Calibri" pitchFamily="34" charset="0"/>
              </a:rPr>
              <a:t>Reduce</a:t>
            </a:r>
          </a:p>
        </p:txBody>
      </p:sp>
      <p:sp>
        <p:nvSpPr>
          <p:cNvPr id="18" name="Text Box 10"/>
          <p:cNvSpPr txBox="1">
            <a:spLocks noChangeArrowheads="1"/>
          </p:cNvSpPr>
          <p:nvPr/>
        </p:nvSpPr>
        <p:spPr bwMode="auto">
          <a:xfrm>
            <a:off x="3981450" y="2725738"/>
            <a:ext cx="1447800" cy="400050"/>
          </a:xfrm>
          <a:prstGeom prst="rect">
            <a:avLst/>
          </a:prstGeom>
          <a:noFill/>
          <a:ln w="9525">
            <a:noFill/>
            <a:miter lim="800000"/>
            <a:headEnd/>
            <a:tailEnd/>
          </a:ln>
        </p:spPr>
        <p:txBody>
          <a:bodyPr>
            <a:spAutoFit/>
          </a:bodyPr>
          <a:lstStyle/>
          <a:p>
            <a:pPr algn="ctr">
              <a:spcBef>
                <a:spcPct val="50000"/>
              </a:spcBef>
            </a:pPr>
            <a:r>
              <a:rPr lang="en-GB" sz="2000" dirty="0">
                <a:latin typeface="Calibri" pitchFamily="34" charset="0"/>
              </a:rPr>
              <a:t>Replace</a:t>
            </a:r>
          </a:p>
        </p:txBody>
      </p:sp>
      <p:sp>
        <p:nvSpPr>
          <p:cNvPr id="19" name="Text Box 12"/>
          <p:cNvSpPr txBox="1">
            <a:spLocks noChangeArrowheads="1"/>
          </p:cNvSpPr>
          <p:nvPr/>
        </p:nvSpPr>
        <p:spPr bwMode="auto">
          <a:xfrm>
            <a:off x="3981450" y="3590925"/>
            <a:ext cx="1447800" cy="1016000"/>
          </a:xfrm>
          <a:prstGeom prst="rect">
            <a:avLst/>
          </a:prstGeom>
          <a:noFill/>
          <a:ln w="9525">
            <a:noFill/>
            <a:miter lim="800000"/>
            <a:headEnd/>
            <a:tailEnd/>
          </a:ln>
        </p:spPr>
        <p:txBody>
          <a:bodyPr>
            <a:spAutoFit/>
          </a:bodyPr>
          <a:lstStyle/>
          <a:p>
            <a:pPr algn="ctr">
              <a:spcBef>
                <a:spcPct val="50000"/>
              </a:spcBef>
            </a:pPr>
            <a:r>
              <a:rPr lang="en-GB" sz="2000" dirty="0">
                <a:latin typeface="Calibri" pitchFamily="34" charset="0"/>
              </a:rPr>
              <a:t>Return Reuse  Recycle</a:t>
            </a:r>
          </a:p>
        </p:txBody>
      </p:sp>
      <p:sp>
        <p:nvSpPr>
          <p:cNvPr id="20" name="Text Box 13"/>
          <p:cNvSpPr txBox="1">
            <a:spLocks noChangeArrowheads="1"/>
          </p:cNvSpPr>
          <p:nvPr/>
        </p:nvSpPr>
        <p:spPr bwMode="auto">
          <a:xfrm>
            <a:off x="4932363" y="4957763"/>
            <a:ext cx="3960812" cy="400050"/>
          </a:xfrm>
          <a:prstGeom prst="rect">
            <a:avLst/>
          </a:prstGeom>
          <a:noFill/>
          <a:ln w="9525">
            <a:noFill/>
            <a:miter lim="800000"/>
            <a:headEnd/>
            <a:tailEnd/>
          </a:ln>
        </p:spPr>
        <p:txBody>
          <a:bodyPr>
            <a:spAutoFit/>
          </a:bodyPr>
          <a:lstStyle/>
          <a:p>
            <a:pPr algn="ctr">
              <a:spcBef>
                <a:spcPct val="50000"/>
              </a:spcBef>
            </a:pPr>
            <a:r>
              <a:rPr lang="en-GB" sz="2000" dirty="0">
                <a:latin typeface="Calibri" pitchFamily="34" charset="0"/>
              </a:rPr>
              <a:t>End-of-life management</a:t>
            </a:r>
          </a:p>
        </p:txBody>
      </p:sp>
      <p:sp>
        <p:nvSpPr>
          <p:cNvPr id="21" name="Line 17"/>
          <p:cNvSpPr>
            <a:spLocks noChangeShapeType="1"/>
          </p:cNvSpPr>
          <p:nvPr/>
        </p:nvSpPr>
        <p:spPr bwMode="auto">
          <a:xfrm flipH="1">
            <a:off x="4716463" y="5173663"/>
            <a:ext cx="719137" cy="0"/>
          </a:xfrm>
          <a:prstGeom prst="line">
            <a:avLst/>
          </a:prstGeom>
          <a:noFill/>
          <a:ln w="28575">
            <a:solidFill>
              <a:schemeClr val="tx1"/>
            </a:solidFill>
            <a:round/>
            <a:headEnd/>
            <a:tailEnd type="triangle" w="med" len="med"/>
          </a:ln>
        </p:spPr>
        <p:txBody>
          <a:bodyPr/>
          <a:lstStyle/>
          <a:p>
            <a:endParaRPr lang="en-GB"/>
          </a:p>
        </p:txBody>
      </p:sp>
    </p:spTree>
    <p:extLst>
      <p:ext uri="{BB962C8B-B14F-4D97-AF65-F5344CB8AC3E}">
        <p14:creationId xmlns:p14="http://schemas.microsoft.com/office/powerpoint/2010/main" val="381813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8409" y="564203"/>
            <a:ext cx="7730652" cy="447473"/>
          </a:xfrm>
        </p:spPr>
        <p:txBody>
          <a:bodyPr/>
          <a:lstStyle/>
          <a:p>
            <a:r>
              <a:rPr lang="en-GB" sz="3200" b="0" dirty="0" smtClean="0"/>
              <a:t>Furniture re-use</a:t>
            </a:r>
            <a:endParaRPr lang="en-GB" sz="3200" b="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30992" y="1693538"/>
            <a:ext cx="2938776" cy="233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nvPr>
        </p:nvGraphicFramePr>
        <p:xfrm>
          <a:off x="5520401" y="4422174"/>
          <a:ext cx="3312368" cy="2173232"/>
        </p:xfrm>
        <a:graphic>
          <a:graphicData uri="http://schemas.openxmlformats.org/drawingml/2006/table">
            <a:tbl>
              <a:tblPr firstRow="1" firstCol="1" bandRow="1">
                <a:tableStyleId>{5C22544A-7EE6-4342-B048-85BDC9FD1C3A}</a:tableStyleId>
              </a:tblPr>
              <a:tblGrid>
                <a:gridCol w="1856856"/>
                <a:gridCol w="1455512"/>
              </a:tblGrid>
              <a:tr h="305922">
                <a:tc gridSpan="2">
                  <a:txBody>
                    <a:bodyPr/>
                    <a:lstStyle/>
                    <a:p>
                      <a:pPr algn="ctr">
                        <a:lnSpc>
                          <a:spcPct val="115000"/>
                        </a:lnSpc>
                        <a:spcAft>
                          <a:spcPts val="1000"/>
                        </a:spcAft>
                      </a:pPr>
                      <a:r>
                        <a:rPr lang="en-GB" sz="1800" dirty="0">
                          <a:solidFill>
                            <a:schemeClr val="tx2"/>
                          </a:solidFill>
                          <a:effectLst/>
                        </a:rPr>
                        <a:t>Perth &amp; Kinross Council</a:t>
                      </a:r>
                      <a:endParaRPr lang="en-GB" sz="1800" dirty="0">
                        <a:solidFill>
                          <a:schemeClr val="tx2"/>
                        </a:solidFill>
                        <a:effectLst/>
                        <a:latin typeface="Calibri"/>
                        <a:ea typeface="Calibri"/>
                        <a:cs typeface="Times New Roman"/>
                      </a:endParaRPr>
                    </a:p>
                  </a:txBody>
                  <a:tcPr marL="68580" marR="68580" marT="0" marB="0"/>
                </a:tc>
                <a:tc hMerge="1">
                  <a:txBody>
                    <a:bodyPr/>
                    <a:lstStyle/>
                    <a:p>
                      <a:endParaRPr lang="en-GB"/>
                    </a:p>
                  </a:txBody>
                  <a:tcPr/>
                </a:tc>
              </a:tr>
              <a:tr h="305922">
                <a:tc>
                  <a:txBody>
                    <a:bodyPr/>
                    <a:lstStyle/>
                    <a:p>
                      <a:pPr algn="ctr">
                        <a:lnSpc>
                          <a:spcPct val="115000"/>
                        </a:lnSpc>
                        <a:spcAft>
                          <a:spcPts val="1000"/>
                        </a:spcAft>
                      </a:pPr>
                      <a:r>
                        <a:rPr lang="en-GB" sz="1600" smtClean="0">
                          <a:solidFill>
                            <a:schemeClr val="tx2"/>
                          </a:solidFill>
                          <a:effectLst/>
                        </a:rPr>
                        <a:t>Year</a:t>
                      </a:r>
                      <a:endParaRPr lang="en-GB" sz="1600" dirty="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solidFill>
                            <a:schemeClr val="tx2"/>
                          </a:solidFill>
                          <a:effectLst/>
                        </a:rPr>
                        <a:t>Expenditure</a:t>
                      </a:r>
                      <a:endParaRPr lang="en-GB" sz="1600" dirty="0">
                        <a:solidFill>
                          <a:schemeClr val="tx2"/>
                        </a:solidFill>
                        <a:effectLst/>
                        <a:latin typeface="Calibri"/>
                        <a:ea typeface="Calibri"/>
                        <a:cs typeface="Times New Roman"/>
                      </a:endParaRPr>
                    </a:p>
                  </a:txBody>
                  <a:tcPr marL="68580" marR="68580" marT="0" marB="0"/>
                </a:tc>
              </a:tr>
              <a:tr h="305922">
                <a:tc>
                  <a:txBody>
                    <a:bodyPr/>
                    <a:lstStyle/>
                    <a:p>
                      <a:pPr algn="ctr">
                        <a:lnSpc>
                          <a:spcPct val="115000"/>
                        </a:lnSpc>
                        <a:spcAft>
                          <a:spcPts val="1000"/>
                        </a:spcAft>
                      </a:pPr>
                      <a:r>
                        <a:rPr lang="en-GB" sz="1600">
                          <a:solidFill>
                            <a:schemeClr val="tx2"/>
                          </a:solidFill>
                          <a:effectLst/>
                        </a:rPr>
                        <a:t>09/10</a:t>
                      </a:r>
                      <a:endParaRPr lang="en-GB" sz="160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solidFill>
                            <a:schemeClr val="tx2"/>
                          </a:solidFill>
                          <a:effectLst/>
                        </a:rPr>
                        <a:t>£292k</a:t>
                      </a:r>
                      <a:endParaRPr lang="en-GB" sz="1600" dirty="0">
                        <a:solidFill>
                          <a:schemeClr val="tx2"/>
                        </a:solidFill>
                        <a:effectLst/>
                        <a:latin typeface="Calibri"/>
                        <a:ea typeface="Calibri"/>
                        <a:cs typeface="Times New Roman"/>
                      </a:endParaRPr>
                    </a:p>
                  </a:txBody>
                  <a:tcPr marL="68580" marR="68580" marT="0" marB="0"/>
                </a:tc>
              </a:tr>
              <a:tr h="305922">
                <a:tc>
                  <a:txBody>
                    <a:bodyPr/>
                    <a:lstStyle/>
                    <a:p>
                      <a:pPr algn="ctr">
                        <a:lnSpc>
                          <a:spcPct val="115000"/>
                        </a:lnSpc>
                        <a:spcAft>
                          <a:spcPts val="1000"/>
                        </a:spcAft>
                      </a:pPr>
                      <a:r>
                        <a:rPr lang="en-GB" sz="1600">
                          <a:solidFill>
                            <a:schemeClr val="tx2"/>
                          </a:solidFill>
                          <a:effectLst/>
                        </a:rPr>
                        <a:t>10/11</a:t>
                      </a:r>
                      <a:endParaRPr lang="en-GB" sz="160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smtClean="0">
                          <a:solidFill>
                            <a:schemeClr val="tx2"/>
                          </a:solidFill>
                          <a:effectLst/>
                        </a:rPr>
                        <a:t>£131k</a:t>
                      </a:r>
                      <a:endParaRPr lang="en-GB" sz="1600" dirty="0">
                        <a:solidFill>
                          <a:schemeClr val="tx2"/>
                        </a:solidFill>
                        <a:effectLst/>
                        <a:latin typeface="Calibri"/>
                        <a:ea typeface="Calibri"/>
                        <a:cs typeface="Times New Roman"/>
                      </a:endParaRPr>
                    </a:p>
                  </a:txBody>
                  <a:tcPr marL="68580" marR="68580" marT="0" marB="0"/>
                </a:tc>
              </a:tr>
              <a:tr h="305922">
                <a:tc>
                  <a:txBody>
                    <a:bodyPr/>
                    <a:lstStyle/>
                    <a:p>
                      <a:pPr algn="ctr">
                        <a:lnSpc>
                          <a:spcPct val="115000"/>
                        </a:lnSpc>
                        <a:spcAft>
                          <a:spcPts val="1000"/>
                        </a:spcAft>
                      </a:pPr>
                      <a:r>
                        <a:rPr lang="en-GB" sz="1600">
                          <a:solidFill>
                            <a:schemeClr val="tx2"/>
                          </a:solidFill>
                          <a:effectLst/>
                        </a:rPr>
                        <a:t>11/12</a:t>
                      </a:r>
                      <a:endParaRPr lang="en-GB" sz="160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solidFill>
                            <a:schemeClr val="tx2"/>
                          </a:solidFill>
                          <a:effectLst/>
                        </a:rPr>
                        <a:t>£61k</a:t>
                      </a:r>
                      <a:endParaRPr lang="en-GB" sz="1600" dirty="0">
                        <a:solidFill>
                          <a:schemeClr val="tx2"/>
                        </a:solidFill>
                        <a:effectLst/>
                        <a:latin typeface="Calibri"/>
                        <a:ea typeface="Calibri"/>
                        <a:cs typeface="Times New Roman"/>
                      </a:endParaRPr>
                    </a:p>
                  </a:txBody>
                  <a:tcPr marL="68580" marR="68580" marT="0" marB="0"/>
                </a:tc>
              </a:tr>
              <a:tr h="634076">
                <a:tc>
                  <a:txBody>
                    <a:bodyPr/>
                    <a:lstStyle/>
                    <a:p>
                      <a:pPr algn="ctr">
                        <a:lnSpc>
                          <a:spcPct val="115000"/>
                        </a:lnSpc>
                        <a:spcAft>
                          <a:spcPts val="1000"/>
                        </a:spcAft>
                      </a:pPr>
                      <a:r>
                        <a:rPr lang="en-GB" sz="1600" dirty="0">
                          <a:solidFill>
                            <a:schemeClr val="tx2"/>
                          </a:solidFill>
                          <a:effectLst/>
                        </a:rPr>
                        <a:t>12/13 (projected)</a:t>
                      </a:r>
                      <a:endParaRPr lang="en-GB" sz="1600" dirty="0">
                        <a:solidFill>
                          <a:schemeClr val="tx2"/>
                        </a:solidFill>
                        <a:effectLst/>
                        <a:latin typeface="Calibri"/>
                        <a:ea typeface="Calibri"/>
                        <a:cs typeface="Times New Roman"/>
                      </a:endParaRPr>
                    </a:p>
                  </a:txBody>
                  <a:tcPr marL="68580" marR="68580" marT="0" marB="0"/>
                </a:tc>
                <a:tc>
                  <a:txBody>
                    <a:bodyPr/>
                    <a:lstStyle/>
                    <a:p>
                      <a:pPr algn="ctr">
                        <a:lnSpc>
                          <a:spcPct val="115000"/>
                        </a:lnSpc>
                        <a:spcAft>
                          <a:spcPts val="1000"/>
                        </a:spcAft>
                      </a:pPr>
                      <a:r>
                        <a:rPr lang="en-GB" sz="1600" dirty="0">
                          <a:solidFill>
                            <a:schemeClr val="tx2"/>
                          </a:solidFill>
                          <a:effectLst/>
                        </a:rPr>
                        <a:t>£33k</a:t>
                      </a:r>
                      <a:endParaRPr lang="en-GB" sz="1600" dirty="0">
                        <a:solidFill>
                          <a:schemeClr val="tx2"/>
                        </a:solidFill>
                        <a:effectLst/>
                        <a:latin typeface="Calibri"/>
                        <a:ea typeface="Calibri"/>
                        <a:cs typeface="Times New Roman"/>
                      </a:endParaRPr>
                    </a:p>
                  </a:txBody>
                  <a:tcPr marL="68580" marR="68580" marT="0" marB="0"/>
                </a:tc>
              </a:tr>
            </a:tbl>
          </a:graphicData>
        </a:graphic>
      </p:graphicFrame>
      <p:grpSp>
        <p:nvGrpSpPr>
          <p:cNvPr id="6" name="Group 5"/>
          <p:cNvGrpSpPr/>
          <p:nvPr/>
        </p:nvGrpSpPr>
        <p:grpSpPr>
          <a:xfrm>
            <a:off x="2313432" y="5740682"/>
            <a:ext cx="1800200" cy="854725"/>
            <a:chOff x="1878275" y="4273620"/>
            <a:chExt cx="1800200" cy="854725"/>
          </a:xfrm>
          <a:scene3d>
            <a:camera prst="orthographicFront"/>
            <a:lightRig rig="threePt" dir="t">
              <a:rot lat="0" lon="0" rev="7500000"/>
            </a:lightRig>
          </a:scene3d>
        </p:grpSpPr>
        <p:sp>
          <p:nvSpPr>
            <p:cNvPr id="7" name="Trapezoid 6"/>
            <p:cNvSpPr/>
            <p:nvPr/>
          </p:nvSpPr>
          <p:spPr>
            <a:xfrm rot="10800000">
              <a:off x="2269970" y="4273620"/>
              <a:ext cx="907988" cy="854724"/>
            </a:xfrm>
            <a:prstGeom prst="trapezoid">
              <a:avLst>
                <a:gd name="adj" fmla="val 53116"/>
              </a:avLst>
            </a:prstGeom>
            <a:solidFill>
              <a:schemeClr val="accent2">
                <a:alpha val="8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89185"/>
                <a:satOff val="-1423"/>
                <a:lumOff val="13702"/>
                <a:alphaOff val="0"/>
              </a:schemeClr>
            </a:effectRef>
            <a:fontRef idx="minor">
              <a:schemeClr val="lt1"/>
            </a:fontRef>
          </p:style>
          <p:txBody>
            <a:bodyPr/>
            <a:lstStyle/>
            <a:p>
              <a:pPr fontAlgn="auto">
                <a:spcBef>
                  <a:spcPts val="0"/>
                </a:spcBef>
                <a:spcAft>
                  <a:spcPts val="0"/>
                </a:spcAft>
              </a:pPr>
              <a:endParaRPr lang="en-GB">
                <a:solidFill>
                  <a:srgbClr val="A9CEE3"/>
                </a:solidFill>
              </a:endParaRPr>
            </a:p>
          </p:txBody>
        </p:sp>
        <p:sp>
          <p:nvSpPr>
            <p:cNvPr id="8" name="Trapezoid 14"/>
            <p:cNvSpPr/>
            <p:nvPr/>
          </p:nvSpPr>
          <p:spPr>
            <a:xfrm>
              <a:off x="1878275" y="4273621"/>
              <a:ext cx="1800200" cy="854724"/>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endParaRPr lang="en-GB" sz="1600" i="1" dirty="0">
                <a:solidFill>
                  <a:srgbClr val="000000"/>
                </a:solidFill>
              </a:endParaRPr>
            </a:p>
          </p:txBody>
        </p:sp>
      </p:grpSp>
      <p:grpSp>
        <p:nvGrpSpPr>
          <p:cNvPr id="9" name="Group 8"/>
          <p:cNvGrpSpPr/>
          <p:nvPr/>
        </p:nvGrpSpPr>
        <p:grpSpPr>
          <a:xfrm>
            <a:off x="435157" y="1467062"/>
            <a:ext cx="5447928" cy="854724"/>
            <a:chOff x="0" y="0"/>
            <a:chExt cx="5447928" cy="854724"/>
          </a:xfrm>
          <a:scene3d>
            <a:camera prst="orthographicFront"/>
            <a:lightRig rig="threePt" dir="t">
              <a:rot lat="0" lon="0" rev="7500000"/>
            </a:lightRig>
          </a:scene3d>
        </p:grpSpPr>
        <p:sp>
          <p:nvSpPr>
            <p:cNvPr id="10" name="Trapezoid 9"/>
            <p:cNvSpPr/>
            <p:nvPr/>
          </p:nvSpPr>
          <p:spPr>
            <a:xfrm rot="10800000">
              <a:off x="0" y="0"/>
              <a:ext cx="5447928" cy="854724"/>
            </a:xfrm>
            <a:prstGeom prst="trapezoid">
              <a:avLst>
                <a:gd name="adj" fmla="val 53116"/>
              </a:avLst>
            </a:prstGeom>
            <a:solidFill>
              <a:schemeClr val="accent1">
                <a:lumMod val="50000"/>
              </a:schemeClr>
            </a:solidFill>
            <a:sp3d prstMaterial="plastic">
              <a:bevelT w="127000" h="25400" prst="relaxedInset"/>
            </a:sp3d>
          </p:spPr>
          <p:style>
            <a:lnRef idx="0">
              <a:schemeClr val="lt1">
                <a:hueOff val="0"/>
                <a:satOff val="0"/>
                <a:lumOff val="0"/>
                <a:alphaOff val="0"/>
              </a:schemeClr>
            </a:lnRef>
            <a:fillRef idx="3">
              <a:schemeClr val="accent3">
                <a:shade val="50000"/>
                <a:hueOff val="0"/>
                <a:satOff val="0"/>
                <a:lumOff val="0"/>
                <a:alphaOff val="0"/>
              </a:schemeClr>
            </a:fillRef>
            <a:effectRef idx="2">
              <a:schemeClr val="accent3">
                <a:shade val="50000"/>
                <a:hueOff val="0"/>
                <a:satOff val="0"/>
                <a:lumOff val="0"/>
                <a:alphaOff val="0"/>
              </a:schemeClr>
            </a:effectRef>
            <a:fontRef idx="minor">
              <a:schemeClr val="lt1"/>
            </a:fontRef>
          </p:style>
          <p:txBody>
            <a:bodyPr/>
            <a:lstStyle/>
            <a:p>
              <a:pPr fontAlgn="auto">
                <a:spcBef>
                  <a:spcPts val="0"/>
                </a:spcBef>
                <a:spcAft>
                  <a:spcPts val="0"/>
                </a:spcAft>
              </a:pPr>
              <a:endParaRPr lang="en-GB">
                <a:solidFill>
                  <a:srgbClr val="A9CEE3"/>
                </a:solidFill>
              </a:endParaRPr>
            </a:p>
          </p:txBody>
        </p:sp>
        <p:sp>
          <p:nvSpPr>
            <p:cNvPr id="11" name="Trapezoid 4"/>
            <p:cNvSpPr/>
            <p:nvPr/>
          </p:nvSpPr>
          <p:spPr>
            <a:xfrm>
              <a:off x="953387" y="0"/>
              <a:ext cx="3541153" cy="854724"/>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r>
                <a:rPr lang="en-GB" sz="1800" b="1" dirty="0" smtClean="0">
                  <a:solidFill>
                    <a:srgbClr val="FFFFFF"/>
                  </a:solidFill>
                </a:rPr>
                <a:t>Rethink the need</a:t>
              </a:r>
              <a:endParaRPr lang="en-GB" sz="1800" i="1" dirty="0">
                <a:solidFill>
                  <a:srgbClr val="FFFFFF"/>
                </a:solidFill>
              </a:endParaRPr>
            </a:p>
          </p:txBody>
        </p:sp>
      </p:grpSp>
      <p:grpSp>
        <p:nvGrpSpPr>
          <p:cNvPr id="12" name="Group 11"/>
          <p:cNvGrpSpPr/>
          <p:nvPr/>
        </p:nvGrpSpPr>
        <p:grpSpPr>
          <a:xfrm>
            <a:off x="883842" y="2316452"/>
            <a:ext cx="4539940" cy="1709448"/>
            <a:chOff x="4066029" y="2316452"/>
            <a:chExt cx="4539940" cy="1709448"/>
          </a:xfrm>
        </p:grpSpPr>
        <p:grpSp>
          <p:nvGrpSpPr>
            <p:cNvPr id="13" name="Group 12"/>
            <p:cNvGrpSpPr/>
            <p:nvPr/>
          </p:nvGrpSpPr>
          <p:grpSpPr>
            <a:xfrm>
              <a:off x="4066029" y="2316452"/>
              <a:ext cx="4539940" cy="854724"/>
              <a:chOff x="453993" y="854724"/>
              <a:chExt cx="4539940" cy="854724"/>
            </a:xfrm>
            <a:scene3d>
              <a:camera prst="orthographicFront"/>
              <a:lightRig rig="threePt" dir="t">
                <a:rot lat="0" lon="0" rev="7500000"/>
              </a:lightRig>
            </a:scene3d>
          </p:grpSpPr>
          <p:sp>
            <p:nvSpPr>
              <p:cNvPr id="17" name="Trapezoid 16"/>
              <p:cNvSpPr/>
              <p:nvPr/>
            </p:nvSpPr>
            <p:spPr>
              <a:xfrm rot="10800000">
                <a:off x="453993" y="854724"/>
                <a:ext cx="4539940" cy="854724"/>
              </a:xfrm>
              <a:prstGeom prst="trapezoid">
                <a:avLst>
                  <a:gd name="adj" fmla="val 53116"/>
                </a:avLst>
              </a:prstGeom>
              <a:solidFill>
                <a:schemeClr val="accent1">
                  <a:lumMod val="75000"/>
                </a:schemeClr>
              </a:solidFill>
              <a:sp3d prstMaterial="plastic">
                <a:bevelT w="127000" h="25400" prst="relaxedInset"/>
              </a:sp3d>
            </p:spPr>
            <p:style>
              <a:lnRef idx="0">
                <a:schemeClr val="lt1">
                  <a:hueOff val="0"/>
                  <a:satOff val="0"/>
                  <a:lumOff val="0"/>
                  <a:alphaOff val="0"/>
                </a:schemeClr>
              </a:lnRef>
              <a:fillRef idx="3">
                <a:schemeClr val="accent3">
                  <a:shade val="50000"/>
                  <a:hueOff val="89185"/>
                  <a:satOff val="-1423"/>
                  <a:lumOff val="13702"/>
                  <a:alphaOff val="0"/>
                </a:schemeClr>
              </a:fillRef>
              <a:effectRef idx="2">
                <a:schemeClr val="accent3">
                  <a:shade val="50000"/>
                  <a:hueOff val="89185"/>
                  <a:satOff val="-1423"/>
                  <a:lumOff val="13702"/>
                  <a:alphaOff val="0"/>
                </a:schemeClr>
              </a:effectRef>
              <a:fontRef idx="minor">
                <a:schemeClr val="lt1"/>
              </a:fontRef>
            </p:style>
            <p:txBody>
              <a:bodyPr/>
              <a:lstStyle/>
              <a:p>
                <a:pPr fontAlgn="auto">
                  <a:spcBef>
                    <a:spcPts val="0"/>
                  </a:spcBef>
                  <a:spcAft>
                    <a:spcPts val="0"/>
                  </a:spcAft>
                </a:pPr>
                <a:endParaRPr lang="en-GB">
                  <a:solidFill>
                    <a:srgbClr val="A9CEE3"/>
                  </a:solidFill>
                </a:endParaRPr>
              </a:p>
            </p:txBody>
          </p:sp>
          <p:sp>
            <p:nvSpPr>
              <p:cNvPr id="18" name="Trapezoid 6"/>
              <p:cNvSpPr/>
              <p:nvPr/>
            </p:nvSpPr>
            <p:spPr>
              <a:xfrm>
                <a:off x="1248483" y="854724"/>
                <a:ext cx="2950961" cy="854724"/>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r>
                  <a:rPr lang="en-GB" sz="1800" b="1" dirty="0" smtClean="0">
                    <a:solidFill>
                      <a:srgbClr val="FFFFFF"/>
                    </a:solidFill>
                  </a:rPr>
                  <a:t>Reduce</a:t>
                </a:r>
                <a:endParaRPr lang="en-GB" sz="1800" i="1" dirty="0">
                  <a:solidFill>
                    <a:srgbClr val="FFFFFF"/>
                  </a:solidFill>
                </a:endParaRPr>
              </a:p>
            </p:txBody>
          </p:sp>
        </p:grpSp>
        <p:grpSp>
          <p:nvGrpSpPr>
            <p:cNvPr id="14" name="Group 13"/>
            <p:cNvGrpSpPr/>
            <p:nvPr/>
          </p:nvGrpSpPr>
          <p:grpSpPr>
            <a:xfrm>
              <a:off x="4520023" y="3171176"/>
              <a:ext cx="3631952" cy="854724"/>
              <a:chOff x="907987" y="1709448"/>
              <a:chExt cx="3631952" cy="854724"/>
            </a:xfrm>
            <a:scene3d>
              <a:camera prst="orthographicFront"/>
              <a:lightRig rig="threePt" dir="t">
                <a:rot lat="0" lon="0" rev="7500000"/>
              </a:lightRig>
            </a:scene3d>
          </p:grpSpPr>
          <p:sp>
            <p:nvSpPr>
              <p:cNvPr id="15" name="Trapezoid 14"/>
              <p:cNvSpPr/>
              <p:nvPr/>
            </p:nvSpPr>
            <p:spPr>
              <a:xfrm rot="10800000">
                <a:off x="907987" y="1709448"/>
                <a:ext cx="3631952" cy="854724"/>
              </a:xfrm>
              <a:prstGeom prst="trapezoid">
                <a:avLst>
                  <a:gd name="adj" fmla="val 53116"/>
                </a:avLst>
              </a:prstGeom>
              <a:solidFill>
                <a:schemeClr val="accent1">
                  <a:lumMod val="75000"/>
                </a:schemeClr>
              </a:solidFill>
              <a:sp3d prstMaterial="plastic">
                <a:bevelT w="127000" h="25400" prst="relaxedInset"/>
              </a:sp3d>
            </p:spPr>
            <p:style>
              <a:lnRef idx="0">
                <a:schemeClr val="lt1">
                  <a:hueOff val="0"/>
                  <a:satOff val="0"/>
                  <a:lumOff val="0"/>
                  <a:alphaOff val="0"/>
                </a:schemeClr>
              </a:lnRef>
              <a:fillRef idx="3">
                <a:schemeClr val="accent3">
                  <a:shade val="50000"/>
                  <a:hueOff val="89185"/>
                  <a:satOff val="-1423"/>
                  <a:lumOff val="13702"/>
                  <a:alphaOff val="0"/>
                </a:schemeClr>
              </a:fillRef>
              <a:effectRef idx="2">
                <a:schemeClr val="accent3">
                  <a:shade val="50000"/>
                  <a:hueOff val="89185"/>
                  <a:satOff val="-1423"/>
                  <a:lumOff val="13702"/>
                  <a:alphaOff val="0"/>
                </a:schemeClr>
              </a:effectRef>
              <a:fontRef idx="minor">
                <a:schemeClr val="lt1"/>
              </a:fontRef>
            </p:style>
            <p:txBody>
              <a:bodyPr/>
              <a:lstStyle/>
              <a:p>
                <a:pPr fontAlgn="auto">
                  <a:spcBef>
                    <a:spcPts val="0"/>
                  </a:spcBef>
                  <a:spcAft>
                    <a:spcPts val="0"/>
                  </a:spcAft>
                </a:pPr>
                <a:endParaRPr lang="en-GB">
                  <a:solidFill>
                    <a:srgbClr val="A9CEE3"/>
                  </a:solidFill>
                </a:endParaRPr>
              </a:p>
            </p:txBody>
          </p:sp>
          <p:sp>
            <p:nvSpPr>
              <p:cNvPr id="16" name="Trapezoid 8"/>
              <p:cNvSpPr/>
              <p:nvPr/>
            </p:nvSpPr>
            <p:spPr>
              <a:xfrm>
                <a:off x="1543579" y="1709448"/>
                <a:ext cx="2360768" cy="854724"/>
              </a:xfrm>
              <a:prstGeom prst="rect">
                <a:avLst/>
              </a:prstGeom>
              <a:noFill/>
              <a:ln>
                <a:noFill/>
              </a:ln>
              <a:sp3d prstMaterial="plastic">
                <a:bevelT w="127000" h="25400" prst="relaxedInset"/>
              </a:sp3d>
            </p:spPr>
            <p:style>
              <a:lnRef idx="0">
                <a:schemeClr val="lt1">
                  <a:hueOff val="0"/>
                  <a:satOff val="0"/>
                  <a:lumOff val="0"/>
                  <a:alphaOff val="0"/>
                </a:schemeClr>
              </a:lnRef>
              <a:fillRef idx="3">
                <a:schemeClr val="accent3">
                  <a:shade val="50000"/>
                  <a:hueOff val="89185"/>
                  <a:satOff val="-1423"/>
                  <a:lumOff val="13702"/>
                  <a:alphaOff val="0"/>
                </a:schemeClr>
              </a:fillRef>
              <a:effectRef idx="2">
                <a:schemeClr val="accent3">
                  <a:shade val="50000"/>
                  <a:hueOff val="89185"/>
                  <a:satOff val="-1423"/>
                  <a:lumOff val="13702"/>
                  <a:alphaOff val="0"/>
                </a:schemeClr>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r>
                  <a:rPr lang="en-GB" sz="1800" b="1" dirty="0" smtClean="0">
                    <a:solidFill>
                      <a:srgbClr val="FFFFFF"/>
                    </a:solidFill>
                  </a:rPr>
                  <a:t>Re-use</a:t>
                </a:r>
                <a:endParaRPr lang="en-GB" sz="1800" i="1" dirty="0">
                  <a:solidFill>
                    <a:srgbClr val="FFFFFF"/>
                  </a:solidFill>
                </a:endParaRPr>
              </a:p>
            </p:txBody>
          </p:sp>
        </p:grpSp>
      </p:grpSp>
      <p:sp>
        <p:nvSpPr>
          <p:cNvPr id="24" name="Trapezoid 23"/>
          <p:cNvSpPr/>
          <p:nvPr/>
        </p:nvSpPr>
        <p:spPr>
          <a:xfrm rot="10800000">
            <a:off x="1797139" y="4031234"/>
            <a:ext cx="2723964" cy="854724"/>
          </a:xfrm>
          <a:prstGeom prst="trapezoid">
            <a:avLst>
              <a:gd name="adj" fmla="val 53116"/>
            </a:avLst>
          </a:prstGeom>
          <a:solidFill>
            <a:schemeClr val="accent1">
              <a:lumMod val="40000"/>
              <a:lumOff val="60000"/>
            </a:schemeClr>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267555"/>
              <a:satOff val="-4269"/>
              <a:lumOff val="41107"/>
              <a:alphaOff val="0"/>
            </a:schemeClr>
          </a:effectRef>
          <a:fontRef idx="minor">
            <a:schemeClr val="lt1"/>
          </a:fontRef>
        </p:style>
        <p:txBody>
          <a:bodyPr/>
          <a:lstStyle/>
          <a:p>
            <a:pPr fontAlgn="auto">
              <a:spcBef>
                <a:spcPts val="0"/>
              </a:spcBef>
              <a:spcAft>
                <a:spcPts val="0"/>
              </a:spcAft>
            </a:pPr>
            <a:endParaRPr lang="en-GB">
              <a:solidFill>
                <a:srgbClr val="A9CEE3"/>
              </a:solidFill>
            </a:endParaRPr>
          </a:p>
        </p:txBody>
      </p:sp>
      <p:sp>
        <p:nvSpPr>
          <p:cNvPr id="25" name="Trapezoid 10"/>
          <p:cNvSpPr/>
          <p:nvPr/>
        </p:nvSpPr>
        <p:spPr>
          <a:xfrm>
            <a:off x="2273832" y="4031234"/>
            <a:ext cx="1770576" cy="854724"/>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lnSpc>
                <a:spcPct val="90000"/>
              </a:lnSpc>
              <a:spcAft>
                <a:spcPct val="35000"/>
              </a:spcAft>
              <a:defRPr/>
            </a:pPr>
            <a:r>
              <a:rPr lang="en-GB" sz="1800" b="1" dirty="0" smtClean="0">
                <a:solidFill>
                  <a:srgbClr val="C3C8D3">
                    <a:lumMod val="50000"/>
                  </a:srgbClr>
                </a:solidFill>
              </a:rPr>
              <a:t>Recycle</a:t>
            </a:r>
            <a:endParaRPr lang="en-GB" sz="1800" i="1" dirty="0">
              <a:solidFill>
                <a:srgbClr val="C3C8D3">
                  <a:lumMod val="50000"/>
                </a:srgbClr>
              </a:solidFill>
            </a:endParaRPr>
          </a:p>
        </p:txBody>
      </p:sp>
      <p:grpSp>
        <p:nvGrpSpPr>
          <p:cNvPr id="21" name="Group 20"/>
          <p:cNvGrpSpPr/>
          <p:nvPr/>
        </p:nvGrpSpPr>
        <p:grpSpPr>
          <a:xfrm>
            <a:off x="2248784" y="4885958"/>
            <a:ext cx="1818325" cy="854724"/>
            <a:chOff x="1813627" y="3418896"/>
            <a:chExt cx="1818325" cy="854724"/>
          </a:xfrm>
          <a:scene3d>
            <a:camera prst="orthographicFront"/>
            <a:lightRig rig="threePt" dir="t">
              <a:rot lat="0" lon="0" rev="7500000"/>
            </a:lightRig>
          </a:scene3d>
        </p:grpSpPr>
        <p:sp>
          <p:nvSpPr>
            <p:cNvPr id="22" name="Trapezoid 21"/>
            <p:cNvSpPr/>
            <p:nvPr/>
          </p:nvSpPr>
          <p:spPr>
            <a:xfrm rot="10800000">
              <a:off x="1815976" y="3418896"/>
              <a:ext cx="1815976" cy="854724"/>
            </a:xfrm>
            <a:prstGeom prst="trapezoid">
              <a:avLst>
                <a:gd name="adj" fmla="val 53116"/>
              </a:avLst>
            </a:prstGeom>
            <a:solidFill>
              <a:schemeClr val="accent1">
                <a:lumMod val="40000"/>
                <a:lumOff val="60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3">
                <a:shade val="50000"/>
                <a:hueOff val="178370"/>
                <a:satOff val="-2846"/>
                <a:lumOff val="27405"/>
                <a:alphaOff val="0"/>
              </a:schemeClr>
            </a:effectRef>
            <a:fontRef idx="minor">
              <a:schemeClr val="lt1"/>
            </a:fontRef>
          </p:style>
          <p:txBody>
            <a:bodyPr/>
            <a:lstStyle/>
            <a:p>
              <a:pPr fontAlgn="auto">
                <a:spcBef>
                  <a:spcPts val="0"/>
                </a:spcBef>
                <a:spcAft>
                  <a:spcPts val="0"/>
                </a:spcAft>
              </a:pPr>
              <a:endParaRPr lang="en-GB">
                <a:solidFill>
                  <a:srgbClr val="A9CEE3"/>
                </a:solidFill>
              </a:endParaRPr>
            </a:p>
          </p:txBody>
        </p:sp>
        <p:sp>
          <p:nvSpPr>
            <p:cNvPr id="23" name="Trapezoid 12"/>
            <p:cNvSpPr/>
            <p:nvPr/>
          </p:nvSpPr>
          <p:spPr>
            <a:xfrm>
              <a:off x="1813627" y="3418896"/>
              <a:ext cx="1800200" cy="854724"/>
            </a:xfrm>
            <a:prstGeom prst="rect">
              <a:avLst/>
            </a:prstGeom>
            <a:sp3d/>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algn="ctr" defTabSz="800100">
                <a:spcAft>
                  <a:spcPts val="0"/>
                </a:spcAft>
                <a:defRPr/>
              </a:pPr>
              <a:r>
                <a:rPr lang="en-GB" sz="1800" b="1" dirty="0" smtClean="0">
                  <a:solidFill>
                    <a:srgbClr val="C3C8D3">
                      <a:lumMod val="50000"/>
                    </a:srgbClr>
                  </a:solidFill>
                </a:rPr>
                <a:t>Energy recovery</a:t>
              </a:r>
              <a:endParaRPr lang="en-GB" sz="1800" i="1" dirty="0">
                <a:solidFill>
                  <a:srgbClr val="C3C8D3">
                    <a:lumMod val="50000"/>
                  </a:srgbClr>
                </a:solidFill>
              </a:endParaRPr>
            </a:p>
          </p:txBody>
        </p:sp>
      </p:grpSp>
    </p:spTree>
    <p:extLst>
      <p:ext uri="{BB962C8B-B14F-4D97-AF65-F5344CB8AC3E}">
        <p14:creationId xmlns:p14="http://schemas.microsoft.com/office/powerpoint/2010/main" val="334544980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15"/>
          <p:cNvSpPr txBox="1">
            <a:spLocks noChangeArrowheads="1"/>
          </p:cNvSpPr>
          <p:nvPr/>
        </p:nvSpPr>
        <p:spPr bwMode="auto">
          <a:xfrm>
            <a:off x="531813" y="5254625"/>
            <a:ext cx="6340475" cy="366713"/>
          </a:xfrm>
          <a:prstGeom prst="rect">
            <a:avLst/>
          </a:prstGeom>
          <a:noFill/>
          <a:ln w="9525">
            <a:noFill/>
            <a:miter lim="800000"/>
            <a:headEnd/>
            <a:tailEnd/>
          </a:ln>
        </p:spPr>
        <p:txBody>
          <a:bodyPr>
            <a:spAutoFit/>
          </a:bodyPr>
          <a:lstStyle/>
          <a:p>
            <a:pPr eaLnBrk="0" hangingPunct="0"/>
            <a:endParaRPr lang="en-GB" b="1" i="1">
              <a:solidFill>
                <a:srgbClr val="FF3300"/>
              </a:solidFill>
              <a:ea typeface="ＭＳ Ｐゴシック"/>
              <a:cs typeface="ＭＳ Ｐゴシック"/>
            </a:endParaRPr>
          </a:p>
        </p:txBody>
      </p:sp>
      <p:sp>
        <p:nvSpPr>
          <p:cNvPr id="182274" name="AutoShape 16"/>
          <p:cNvSpPr>
            <a:spLocks noChangeArrowheads="1"/>
          </p:cNvSpPr>
          <p:nvPr/>
        </p:nvSpPr>
        <p:spPr bwMode="auto">
          <a:xfrm>
            <a:off x="250825" y="5229225"/>
            <a:ext cx="8569325" cy="708025"/>
          </a:xfrm>
          <a:prstGeom prst="roundRect">
            <a:avLst>
              <a:gd name="adj" fmla="val 16667"/>
            </a:avLst>
          </a:prstGeom>
          <a:solidFill>
            <a:schemeClr val="accent2"/>
          </a:solidFill>
          <a:ln w="9525">
            <a:solidFill>
              <a:schemeClr val="bg1"/>
            </a:solidFill>
            <a:round/>
            <a:headEnd/>
            <a:tailEnd/>
          </a:ln>
        </p:spPr>
        <p:txBody>
          <a:bodyPr anchor="ctr"/>
          <a:lstStyle/>
          <a:p>
            <a:pPr algn="ctr" eaLnBrk="0" hangingPunct="0"/>
            <a:r>
              <a:rPr lang="en-GB" b="1" i="1">
                <a:solidFill>
                  <a:schemeClr val="bg1"/>
                </a:solidFill>
                <a:ea typeface="ＭＳ Ｐゴシック"/>
                <a:cs typeface="ＭＳ Ｐゴシック"/>
              </a:rPr>
              <a:t>The greatest impact can be made in the early stages of procurement and commissioning.  Note the opportunities during the life of the contract too.</a:t>
            </a:r>
          </a:p>
        </p:txBody>
      </p:sp>
      <p:sp>
        <p:nvSpPr>
          <p:cNvPr id="182275" name="Rectangle 2"/>
          <p:cNvSpPr>
            <a:spLocks noGrp="1" noChangeArrowheads="1"/>
          </p:cNvSpPr>
          <p:nvPr>
            <p:ph type="title" idx="4294967295"/>
          </p:nvPr>
        </p:nvSpPr>
        <p:spPr>
          <a:xfrm>
            <a:off x="395288" y="0"/>
            <a:ext cx="8229600" cy="512763"/>
          </a:xfrm>
        </p:spPr>
        <p:txBody>
          <a:bodyPr>
            <a:normAutofit fontScale="90000"/>
          </a:bodyPr>
          <a:lstStyle/>
          <a:p>
            <a:pPr eaLnBrk="1" hangingPunct="1"/>
            <a:r>
              <a:rPr lang="en-GB" smtClean="0"/>
              <a:t>Influencing the market  </a:t>
            </a:r>
          </a:p>
        </p:txBody>
      </p:sp>
      <p:sp>
        <p:nvSpPr>
          <p:cNvPr id="182276" name="Slide Number Placeholder 21"/>
          <p:cNvSpPr>
            <a:spLocks noGrp="1"/>
          </p:cNvSpPr>
          <p:nvPr>
            <p:ph type="sldNum" sz="quarter" idx="4294967295"/>
          </p:nvPr>
        </p:nvSpPr>
        <p:spPr>
          <a:xfrm>
            <a:off x="457200" y="6356350"/>
            <a:ext cx="2133600" cy="365125"/>
          </a:xfrm>
          <a:prstGeom prst="rect">
            <a:avLst/>
          </a:prstGeom>
          <a:noFill/>
          <a:ln>
            <a:miter lim="800000"/>
            <a:headEnd/>
            <a:tailEnd/>
          </a:ln>
        </p:spPr>
        <p:txBody>
          <a:bodyPr/>
          <a:lstStyle/>
          <a:p>
            <a:fld id="{4BE74855-FC64-461D-A669-E4ACE90FB58F}" type="slidenum">
              <a:rPr lang="fr-CA" smtClean="0"/>
              <a:pPr/>
              <a:t>8</a:t>
            </a:fld>
            <a:endParaRPr lang="fr-CA" smtClean="0"/>
          </a:p>
        </p:txBody>
      </p:sp>
      <p:grpSp>
        <p:nvGrpSpPr>
          <p:cNvPr id="2" name="Group 23"/>
          <p:cNvGrpSpPr>
            <a:grpSpLocks/>
          </p:cNvGrpSpPr>
          <p:nvPr/>
        </p:nvGrpSpPr>
        <p:grpSpPr bwMode="auto">
          <a:xfrm>
            <a:off x="323528" y="1124744"/>
            <a:ext cx="8280400" cy="3779837"/>
            <a:chOff x="323528" y="764704"/>
            <a:chExt cx="8568952" cy="4357315"/>
          </a:xfrm>
        </p:grpSpPr>
        <p:sp>
          <p:nvSpPr>
            <p:cNvPr id="182278" name="Text Box 4"/>
            <p:cNvSpPr txBox="1">
              <a:spLocks noChangeArrowheads="1"/>
            </p:cNvSpPr>
            <p:nvPr/>
          </p:nvSpPr>
          <p:spPr bwMode="auto">
            <a:xfrm>
              <a:off x="467544" y="2204864"/>
              <a:ext cx="1459054" cy="338554"/>
            </a:xfrm>
            <a:prstGeom prst="rect">
              <a:avLst/>
            </a:prstGeom>
            <a:noFill/>
            <a:ln w="9525">
              <a:noFill/>
              <a:miter lim="800000"/>
              <a:headEnd/>
              <a:tailEnd/>
            </a:ln>
          </p:spPr>
          <p:txBody>
            <a:bodyPr wrap="none">
              <a:spAutoFit/>
            </a:bodyPr>
            <a:lstStyle/>
            <a:p>
              <a:pPr eaLnBrk="0" hangingPunct="0"/>
              <a:r>
                <a:rPr lang="en-GB" sz="1600" b="1">
                  <a:solidFill>
                    <a:schemeClr val="accent2"/>
                  </a:solidFill>
                  <a:ea typeface="ＭＳ Ｐゴシック"/>
                  <a:cs typeface="ＭＳ Ｐゴシック"/>
                </a:rPr>
                <a:t>Assess Need</a:t>
              </a:r>
            </a:p>
          </p:txBody>
        </p:sp>
        <p:sp>
          <p:nvSpPr>
            <p:cNvPr id="182279" name="Text Box 5"/>
            <p:cNvSpPr txBox="1">
              <a:spLocks noChangeArrowheads="1"/>
            </p:cNvSpPr>
            <p:nvPr/>
          </p:nvSpPr>
          <p:spPr bwMode="auto">
            <a:xfrm>
              <a:off x="2339752" y="2132856"/>
              <a:ext cx="1462260" cy="338554"/>
            </a:xfrm>
            <a:prstGeom prst="rect">
              <a:avLst/>
            </a:prstGeom>
            <a:noFill/>
            <a:ln w="9525">
              <a:noFill/>
              <a:miter lim="800000"/>
              <a:headEnd/>
              <a:tailEnd/>
            </a:ln>
          </p:spPr>
          <p:txBody>
            <a:bodyPr wrap="none">
              <a:spAutoFit/>
            </a:bodyPr>
            <a:lstStyle/>
            <a:p>
              <a:pPr eaLnBrk="0" hangingPunct="0"/>
              <a:r>
                <a:rPr lang="en-GB" sz="1600" b="1">
                  <a:solidFill>
                    <a:schemeClr val="accent2"/>
                  </a:solidFill>
                  <a:ea typeface="ＭＳ Ｐゴシック"/>
                  <a:cs typeface="ＭＳ Ｐゴシック"/>
                </a:rPr>
                <a:t>Specification</a:t>
              </a:r>
            </a:p>
          </p:txBody>
        </p:sp>
        <p:sp>
          <p:nvSpPr>
            <p:cNvPr id="182280" name="Text Box 6"/>
            <p:cNvSpPr txBox="1">
              <a:spLocks noChangeArrowheads="1"/>
            </p:cNvSpPr>
            <p:nvPr/>
          </p:nvSpPr>
          <p:spPr bwMode="auto">
            <a:xfrm>
              <a:off x="5508104" y="2204864"/>
              <a:ext cx="1222375" cy="338138"/>
            </a:xfrm>
            <a:prstGeom prst="rect">
              <a:avLst/>
            </a:prstGeom>
            <a:noFill/>
            <a:ln w="9525">
              <a:noFill/>
              <a:miter lim="800000"/>
              <a:headEnd/>
              <a:tailEnd/>
            </a:ln>
          </p:spPr>
          <p:txBody>
            <a:bodyPr wrap="none">
              <a:spAutoFit/>
            </a:bodyPr>
            <a:lstStyle/>
            <a:p>
              <a:pPr eaLnBrk="0" hangingPunct="0"/>
              <a:r>
                <a:rPr lang="en-GB" sz="1600" b="1">
                  <a:solidFill>
                    <a:schemeClr val="accent2"/>
                  </a:solidFill>
                  <a:ea typeface="ＭＳ Ｐゴシック"/>
                  <a:cs typeface="ＭＳ Ｐゴシック"/>
                </a:rPr>
                <a:t>Evaluation</a:t>
              </a:r>
            </a:p>
          </p:txBody>
        </p:sp>
        <p:sp>
          <p:nvSpPr>
            <p:cNvPr id="182281" name="Text Box 7"/>
            <p:cNvSpPr txBox="1">
              <a:spLocks noChangeArrowheads="1"/>
            </p:cNvSpPr>
            <p:nvPr/>
          </p:nvSpPr>
          <p:spPr bwMode="auto">
            <a:xfrm>
              <a:off x="7164288" y="2132856"/>
              <a:ext cx="1438214" cy="584775"/>
            </a:xfrm>
            <a:prstGeom prst="rect">
              <a:avLst/>
            </a:prstGeom>
            <a:noFill/>
            <a:ln w="9525">
              <a:noFill/>
              <a:miter lim="800000"/>
              <a:headEnd/>
              <a:tailEnd/>
            </a:ln>
          </p:spPr>
          <p:txBody>
            <a:bodyPr wrap="none">
              <a:spAutoFit/>
            </a:bodyPr>
            <a:lstStyle/>
            <a:p>
              <a:pPr algn="ctr" eaLnBrk="0" hangingPunct="0"/>
              <a:r>
                <a:rPr lang="en-GB" sz="1600" b="1">
                  <a:solidFill>
                    <a:schemeClr val="accent2"/>
                  </a:solidFill>
                  <a:ea typeface="ＭＳ Ｐゴシック"/>
                  <a:cs typeface="ＭＳ Ｐゴシック"/>
                </a:rPr>
                <a:t>Contract </a:t>
              </a:r>
            </a:p>
            <a:p>
              <a:pPr algn="ctr" eaLnBrk="0" hangingPunct="0"/>
              <a:r>
                <a:rPr lang="en-GB" sz="1600" b="1">
                  <a:solidFill>
                    <a:schemeClr val="accent2"/>
                  </a:solidFill>
                  <a:ea typeface="ＭＳ Ｐゴシック"/>
                  <a:cs typeface="ＭＳ Ｐゴシック"/>
                </a:rPr>
                <a:t>Management</a:t>
              </a:r>
            </a:p>
          </p:txBody>
        </p:sp>
        <p:sp>
          <p:nvSpPr>
            <p:cNvPr id="182282" name="Line 10"/>
            <p:cNvSpPr>
              <a:spLocks noChangeShapeType="1"/>
            </p:cNvSpPr>
            <p:nvPr/>
          </p:nvSpPr>
          <p:spPr bwMode="auto">
            <a:xfrm>
              <a:off x="755576" y="2852936"/>
              <a:ext cx="0" cy="1803400"/>
            </a:xfrm>
            <a:prstGeom prst="line">
              <a:avLst/>
            </a:prstGeom>
            <a:noFill/>
            <a:ln w="38100">
              <a:solidFill>
                <a:schemeClr val="tx1"/>
              </a:solidFill>
              <a:round/>
              <a:headEnd type="triangle" w="med" len="med"/>
              <a:tailEnd/>
            </a:ln>
          </p:spPr>
          <p:txBody>
            <a:bodyPr/>
            <a:lstStyle/>
            <a:p>
              <a:endParaRPr lang="en-US"/>
            </a:p>
          </p:txBody>
        </p:sp>
        <p:sp>
          <p:nvSpPr>
            <p:cNvPr id="182283" name="Line 11"/>
            <p:cNvSpPr>
              <a:spLocks noChangeShapeType="1"/>
            </p:cNvSpPr>
            <p:nvPr/>
          </p:nvSpPr>
          <p:spPr bwMode="auto">
            <a:xfrm flipV="1">
              <a:off x="732591" y="4678470"/>
              <a:ext cx="8158262" cy="27904"/>
            </a:xfrm>
            <a:prstGeom prst="line">
              <a:avLst/>
            </a:prstGeom>
            <a:noFill/>
            <a:ln w="38100">
              <a:solidFill>
                <a:schemeClr val="tx1"/>
              </a:solidFill>
              <a:round/>
              <a:headEnd/>
              <a:tailEnd type="triangle" w="med" len="med"/>
            </a:ln>
          </p:spPr>
          <p:txBody>
            <a:bodyPr/>
            <a:lstStyle/>
            <a:p>
              <a:endParaRPr lang="en-US"/>
            </a:p>
          </p:txBody>
        </p:sp>
        <p:sp>
          <p:nvSpPr>
            <p:cNvPr id="182284" name="Text Box 12"/>
            <p:cNvSpPr txBox="1">
              <a:spLocks noChangeArrowheads="1"/>
            </p:cNvSpPr>
            <p:nvPr/>
          </p:nvSpPr>
          <p:spPr bwMode="auto">
            <a:xfrm rot="-5400000">
              <a:off x="-55314" y="3735834"/>
              <a:ext cx="1298575" cy="396875"/>
            </a:xfrm>
            <a:prstGeom prst="rect">
              <a:avLst/>
            </a:prstGeom>
            <a:noFill/>
            <a:ln w="9525">
              <a:noFill/>
              <a:miter lim="800000"/>
              <a:headEnd/>
              <a:tailEnd/>
            </a:ln>
          </p:spPr>
          <p:txBody>
            <a:bodyPr wrap="none">
              <a:spAutoFit/>
            </a:bodyPr>
            <a:lstStyle/>
            <a:p>
              <a:pPr eaLnBrk="0" hangingPunct="0"/>
              <a:r>
                <a:rPr lang="en-GB" sz="2000" b="1" i="1">
                  <a:ea typeface="ＭＳ Ｐゴシック"/>
                  <a:cs typeface="ＭＳ Ｐゴシック"/>
                </a:rPr>
                <a:t>Influence</a:t>
              </a:r>
            </a:p>
          </p:txBody>
        </p:sp>
        <p:sp>
          <p:nvSpPr>
            <p:cNvPr id="182285" name="Text Box 14"/>
            <p:cNvSpPr txBox="1">
              <a:spLocks noChangeArrowheads="1"/>
            </p:cNvSpPr>
            <p:nvPr/>
          </p:nvSpPr>
          <p:spPr bwMode="auto">
            <a:xfrm>
              <a:off x="3779912" y="4725144"/>
              <a:ext cx="776287" cy="396875"/>
            </a:xfrm>
            <a:prstGeom prst="rect">
              <a:avLst/>
            </a:prstGeom>
            <a:noFill/>
            <a:ln w="9525">
              <a:noFill/>
              <a:miter lim="800000"/>
              <a:headEnd/>
              <a:tailEnd/>
            </a:ln>
          </p:spPr>
          <p:txBody>
            <a:bodyPr wrap="none">
              <a:spAutoFit/>
            </a:bodyPr>
            <a:lstStyle/>
            <a:p>
              <a:pPr eaLnBrk="0" hangingPunct="0"/>
              <a:r>
                <a:rPr lang="en-GB" sz="2000" b="1" i="1">
                  <a:ea typeface="ＭＳ Ｐゴシック"/>
                  <a:cs typeface="ＭＳ Ｐゴシック"/>
                </a:rPr>
                <a:t>Time</a:t>
              </a:r>
            </a:p>
          </p:txBody>
        </p:sp>
        <p:sp>
          <p:nvSpPr>
            <p:cNvPr id="182286" name="Text Box 17"/>
            <p:cNvSpPr txBox="1">
              <a:spLocks noChangeArrowheads="1"/>
            </p:cNvSpPr>
            <p:nvPr/>
          </p:nvSpPr>
          <p:spPr bwMode="auto">
            <a:xfrm>
              <a:off x="3995936" y="2060848"/>
              <a:ext cx="1368152" cy="584775"/>
            </a:xfrm>
            <a:prstGeom prst="rect">
              <a:avLst/>
            </a:prstGeom>
            <a:noFill/>
            <a:ln w="9525">
              <a:noFill/>
              <a:miter lim="800000"/>
              <a:headEnd/>
              <a:tailEnd/>
            </a:ln>
          </p:spPr>
          <p:txBody>
            <a:bodyPr>
              <a:spAutoFit/>
            </a:bodyPr>
            <a:lstStyle/>
            <a:p>
              <a:pPr eaLnBrk="0" hangingPunct="0"/>
              <a:r>
                <a:rPr lang="en-GB" sz="1600" b="1">
                  <a:solidFill>
                    <a:schemeClr val="accent2"/>
                  </a:solidFill>
                  <a:ea typeface="ＭＳ Ｐゴシック"/>
                  <a:cs typeface="ＭＳ Ｐゴシック"/>
                </a:rPr>
                <a:t>Supplier </a:t>
              </a:r>
            </a:p>
            <a:p>
              <a:pPr eaLnBrk="0" hangingPunct="0"/>
              <a:r>
                <a:rPr lang="en-GB" sz="1600" b="1">
                  <a:solidFill>
                    <a:schemeClr val="accent2"/>
                  </a:solidFill>
                  <a:ea typeface="ＭＳ Ｐゴシック"/>
                  <a:cs typeface="ＭＳ Ｐゴシック"/>
                </a:rPr>
                <a:t>Selection</a:t>
              </a:r>
            </a:p>
          </p:txBody>
        </p:sp>
        <p:grpSp>
          <p:nvGrpSpPr>
            <p:cNvPr id="3" name="Group 22"/>
            <p:cNvGrpSpPr>
              <a:grpSpLocks/>
            </p:cNvGrpSpPr>
            <p:nvPr/>
          </p:nvGrpSpPr>
          <p:grpSpPr bwMode="auto">
            <a:xfrm>
              <a:off x="323528" y="764704"/>
              <a:ext cx="8224838" cy="327025"/>
              <a:chOff x="347663" y="1244600"/>
              <a:chExt cx="6354762" cy="304800"/>
            </a:xfrm>
          </p:grpSpPr>
          <p:sp>
            <p:nvSpPr>
              <p:cNvPr id="182290" name="Line 8"/>
              <p:cNvSpPr>
                <a:spLocks noChangeShapeType="1"/>
              </p:cNvSpPr>
              <p:nvPr/>
            </p:nvSpPr>
            <p:spPr bwMode="auto">
              <a:xfrm>
                <a:off x="347663" y="1397000"/>
                <a:ext cx="6354762" cy="0"/>
              </a:xfrm>
              <a:prstGeom prst="line">
                <a:avLst/>
              </a:prstGeom>
              <a:noFill/>
              <a:ln w="38100">
                <a:solidFill>
                  <a:schemeClr val="tx1"/>
                </a:solidFill>
                <a:round/>
                <a:headEnd/>
                <a:tailEnd type="stealth" w="med" len="med"/>
              </a:ln>
            </p:spPr>
            <p:txBody>
              <a:bodyPr/>
              <a:lstStyle/>
              <a:p>
                <a:endParaRPr lang="en-US"/>
              </a:p>
            </p:txBody>
          </p:sp>
          <p:sp>
            <p:nvSpPr>
              <p:cNvPr id="182291" name="Rectangle 9"/>
              <p:cNvSpPr>
                <a:spLocks noChangeArrowheads="1"/>
              </p:cNvSpPr>
              <p:nvPr/>
            </p:nvSpPr>
            <p:spPr bwMode="auto">
              <a:xfrm>
                <a:off x="2286000" y="1244600"/>
                <a:ext cx="2286000" cy="304800"/>
              </a:xfrm>
              <a:prstGeom prst="rect">
                <a:avLst/>
              </a:prstGeom>
              <a:solidFill>
                <a:schemeClr val="bg1"/>
              </a:solidFill>
              <a:ln w="9525">
                <a:noFill/>
                <a:miter lim="800000"/>
                <a:headEnd/>
                <a:tailEnd/>
              </a:ln>
            </p:spPr>
            <p:txBody>
              <a:bodyPr wrap="none" anchor="ctr"/>
              <a:lstStyle/>
              <a:p>
                <a:pPr algn="ctr" eaLnBrk="0" hangingPunct="0"/>
                <a:r>
                  <a:rPr lang="en-GB" sz="2000" b="1" i="1">
                    <a:ea typeface="ＭＳ Ｐゴシック"/>
                    <a:cs typeface="ＭＳ Ｐゴシック"/>
                  </a:rPr>
                  <a:t>Tender Process</a:t>
                </a:r>
              </a:p>
            </p:txBody>
          </p:sp>
        </p:grpSp>
        <p:sp>
          <p:nvSpPr>
            <p:cNvPr id="33" name="Freeform 32"/>
            <p:cNvSpPr/>
            <p:nvPr/>
          </p:nvSpPr>
          <p:spPr>
            <a:xfrm>
              <a:off x="900159" y="2774083"/>
              <a:ext cx="7632544" cy="1734874"/>
            </a:xfrm>
            <a:custGeom>
              <a:avLst/>
              <a:gdLst>
                <a:gd name="connsiteX0" fmla="*/ 0 w 7632848"/>
                <a:gd name="connsiteY0" fmla="*/ 0 h 1584176"/>
                <a:gd name="connsiteX1" fmla="*/ 7632848 w 7632848"/>
                <a:gd name="connsiteY1" fmla="*/ 0 h 1584176"/>
                <a:gd name="connsiteX2" fmla="*/ 7632848 w 7632848"/>
                <a:gd name="connsiteY2" fmla="*/ 1584176 h 1584176"/>
                <a:gd name="connsiteX3" fmla="*/ 0 w 7632848"/>
                <a:gd name="connsiteY3" fmla="*/ 1584176 h 1584176"/>
                <a:gd name="connsiteX4" fmla="*/ 0 w 7632848"/>
                <a:gd name="connsiteY4" fmla="*/ 0 h 1584176"/>
                <a:gd name="connsiteX0" fmla="*/ 0 w 7632848"/>
                <a:gd name="connsiteY0" fmla="*/ 0 h 1584176"/>
                <a:gd name="connsiteX1" fmla="*/ 7632848 w 7632848"/>
                <a:gd name="connsiteY1" fmla="*/ 504056 h 1584176"/>
                <a:gd name="connsiteX2" fmla="*/ 7632848 w 7632848"/>
                <a:gd name="connsiteY2" fmla="*/ 1584176 h 1584176"/>
                <a:gd name="connsiteX3" fmla="*/ 0 w 7632848"/>
                <a:gd name="connsiteY3" fmla="*/ 1584176 h 1584176"/>
                <a:gd name="connsiteX4" fmla="*/ 0 w 7632848"/>
                <a:gd name="connsiteY4" fmla="*/ 0 h 1584176"/>
                <a:gd name="connsiteX0" fmla="*/ 0 w 7632848"/>
                <a:gd name="connsiteY0" fmla="*/ 0 h 1584176"/>
                <a:gd name="connsiteX1" fmla="*/ 7632848 w 7632848"/>
                <a:gd name="connsiteY1" fmla="*/ 504056 h 1584176"/>
                <a:gd name="connsiteX2" fmla="*/ 7632848 w 7632848"/>
                <a:gd name="connsiteY2" fmla="*/ 1584176 h 1584176"/>
                <a:gd name="connsiteX3" fmla="*/ 0 w 7632848"/>
                <a:gd name="connsiteY3" fmla="*/ 1584176 h 1584176"/>
                <a:gd name="connsiteX4" fmla="*/ 0 w 7632848"/>
                <a:gd name="connsiteY4" fmla="*/ 0 h 1584176"/>
                <a:gd name="connsiteX0" fmla="*/ 0 w 7632848"/>
                <a:gd name="connsiteY0" fmla="*/ 151445 h 1735621"/>
                <a:gd name="connsiteX1" fmla="*/ 4680520 w 7632848"/>
                <a:gd name="connsiteY1" fmla="*/ 1375581 h 1735621"/>
                <a:gd name="connsiteX2" fmla="*/ 7632848 w 7632848"/>
                <a:gd name="connsiteY2" fmla="*/ 655501 h 1735621"/>
                <a:gd name="connsiteX3" fmla="*/ 7632848 w 7632848"/>
                <a:gd name="connsiteY3" fmla="*/ 1735621 h 1735621"/>
                <a:gd name="connsiteX4" fmla="*/ 0 w 7632848"/>
                <a:gd name="connsiteY4" fmla="*/ 1735621 h 1735621"/>
                <a:gd name="connsiteX5" fmla="*/ 0 w 7632848"/>
                <a:gd name="connsiteY5" fmla="*/ 151445 h 1735621"/>
                <a:gd name="connsiteX0" fmla="*/ 0 w 7632848"/>
                <a:gd name="connsiteY0" fmla="*/ 151445 h 1735621"/>
                <a:gd name="connsiteX1" fmla="*/ 4680520 w 7632848"/>
                <a:gd name="connsiteY1" fmla="*/ 1375581 h 1735621"/>
                <a:gd name="connsiteX2" fmla="*/ 6264696 w 7632848"/>
                <a:gd name="connsiteY2" fmla="*/ 1303574 h 1735621"/>
                <a:gd name="connsiteX3" fmla="*/ 7632848 w 7632848"/>
                <a:gd name="connsiteY3" fmla="*/ 655501 h 1735621"/>
                <a:gd name="connsiteX4" fmla="*/ 7632848 w 7632848"/>
                <a:gd name="connsiteY4" fmla="*/ 1735621 h 1735621"/>
                <a:gd name="connsiteX5" fmla="*/ 0 w 7632848"/>
                <a:gd name="connsiteY5" fmla="*/ 1735621 h 1735621"/>
                <a:gd name="connsiteX6" fmla="*/ 0 w 7632848"/>
                <a:gd name="connsiteY6" fmla="*/ 151445 h 1735621"/>
                <a:gd name="connsiteX0" fmla="*/ 0 w 7632848"/>
                <a:gd name="connsiteY0" fmla="*/ 151445 h 1735621"/>
                <a:gd name="connsiteX1" fmla="*/ 4680520 w 7632848"/>
                <a:gd name="connsiteY1" fmla="*/ 1159558 h 1735621"/>
                <a:gd name="connsiteX2" fmla="*/ 6264696 w 7632848"/>
                <a:gd name="connsiteY2" fmla="*/ 1303574 h 1735621"/>
                <a:gd name="connsiteX3" fmla="*/ 7632848 w 7632848"/>
                <a:gd name="connsiteY3" fmla="*/ 655501 h 1735621"/>
                <a:gd name="connsiteX4" fmla="*/ 7632848 w 7632848"/>
                <a:gd name="connsiteY4" fmla="*/ 1735621 h 1735621"/>
                <a:gd name="connsiteX5" fmla="*/ 0 w 7632848"/>
                <a:gd name="connsiteY5" fmla="*/ 1735621 h 1735621"/>
                <a:gd name="connsiteX6" fmla="*/ 0 w 7632848"/>
                <a:gd name="connsiteY6" fmla="*/ 151445 h 1735621"/>
                <a:gd name="connsiteX0" fmla="*/ 0 w 7632848"/>
                <a:gd name="connsiteY0" fmla="*/ 151445 h 1735621"/>
                <a:gd name="connsiteX1" fmla="*/ 4680520 w 7632848"/>
                <a:gd name="connsiteY1" fmla="*/ 1159558 h 1735621"/>
                <a:gd name="connsiteX2" fmla="*/ 6264696 w 7632848"/>
                <a:gd name="connsiteY2" fmla="*/ 1303574 h 1735621"/>
                <a:gd name="connsiteX3" fmla="*/ 7632848 w 7632848"/>
                <a:gd name="connsiteY3" fmla="*/ 655501 h 1735621"/>
                <a:gd name="connsiteX4" fmla="*/ 7632848 w 7632848"/>
                <a:gd name="connsiteY4" fmla="*/ 1735621 h 1735621"/>
                <a:gd name="connsiteX5" fmla="*/ 0 w 7632848"/>
                <a:gd name="connsiteY5" fmla="*/ 1735621 h 1735621"/>
                <a:gd name="connsiteX6" fmla="*/ 0 w 7632848"/>
                <a:gd name="connsiteY6" fmla="*/ 151445 h 1735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2848" h="1735621">
                  <a:moveTo>
                    <a:pt x="0" y="151445"/>
                  </a:moveTo>
                  <a:cubicBezTo>
                    <a:pt x="751768" y="0"/>
                    <a:pt x="3391611" y="910201"/>
                    <a:pt x="4680520" y="1159558"/>
                  </a:cubicBezTo>
                  <a:cubicBezTo>
                    <a:pt x="5708513" y="1316592"/>
                    <a:pt x="5772641" y="1387583"/>
                    <a:pt x="6264696" y="1303574"/>
                  </a:cubicBezTo>
                  <a:cubicBezTo>
                    <a:pt x="6756751" y="1219565"/>
                    <a:pt x="7388700" y="548506"/>
                    <a:pt x="7632848" y="655501"/>
                  </a:cubicBezTo>
                  <a:lnTo>
                    <a:pt x="7632848" y="1735621"/>
                  </a:lnTo>
                  <a:lnTo>
                    <a:pt x="0" y="1735621"/>
                  </a:lnTo>
                  <a:lnTo>
                    <a:pt x="0" y="151445"/>
                  </a:ln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32" name="Diagram 31"/>
            <p:cNvGraphicFramePr/>
            <p:nvPr/>
          </p:nvGraphicFramePr>
          <p:xfrm>
            <a:off x="395536" y="836712"/>
            <a:ext cx="8496944" cy="1440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4129368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14"/>
          <p:cNvGrpSpPr>
            <a:grpSpLocks/>
          </p:cNvGrpSpPr>
          <p:nvPr/>
        </p:nvGrpSpPr>
        <p:grpSpPr bwMode="auto">
          <a:xfrm>
            <a:off x="357188" y="820738"/>
            <a:ext cx="1441450" cy="1439862"/>
            <a:chOff x="63307" y="127818"/>
            <a:chExt cx="1817552" cy="1321981"/>
          </a:xfrm>
        </p:grpSpPr>
        <p:sp>
          <p:nvSpPr>
            <p:cNvPr id="44" name="Oval 43"/>
            <p:cNvSpPr/>
            <p:nvPr/>
          </p:nvSpPr>
          <p:spPr>
            <a:xfrm>
              <a:off x="63307" y="127818"/>
              <a:ext cx="1817552" cy="1321981"/>
            </a:xfrm>
            <a:prstGeom prst="ellipse">
              <a:avLst/>
            </a:prstGeom>
            <a:solidFill>
              <a:schemeClr val="accent3">
                <a:lumMod val="75000"/>
              </a:schemeClr>
            </a:solidFill>
          </p:spPr>
          <p:style>
            <a:lnRef idx="0">
              <a:schemeClr val="accent3"/>
            </a:lnRef>
            <a:fillRef idx="3">
              <a:schemeClr val="accent3"/>
            </a:fillRef>
            <a:effectRef idx="3">
              <a:schemeClr val="accent3"/>
            </a:effectRef>
            <a:fontRef idx="minor">
              <a:schemeClr val="lt1"/>
            </a:fontRef>
          </p:style>
        </p:sp>
        <p:sp>
          <p:nvSpPr>
            <p:cNvPr id="45" name="Oval 4"/>
            <p:cNvSpPr/>
            <p:nvPr/>
          </p:nvSpPr>
          <p:spPr>
            <a:xfrm>
              <a:off x="329534" y="321669"/>
              <a:ext cx="1285097" cy="934278"/>
            </a:xfrm>
            <a:prstGeom prst="rect">
              <a:avLst/>
            </a:prstGeom>
          </p:spPr>
          <p:style>
            <a:lnRef idx="0">
              <a:scrgbClr r="0" g="0" b="0"/>
            </a:lnRef>
            <a:fillRef idx="0">
              <a:scrgbClr r="0" g="0" b="0"/>
            </a:fillRef>
            <a:effectRef idx="0">
              <a:scrgbClr r="0" g="0" b="0"/>
            </a:effectRef>
            <a:fontRef idx="minor">
              <a:schemeClr val="lt1"/>
            </a:fontRef>
          </p:style>
          <p:txBody>
            <a:bodyPr wrap="none" lIns="36000" tIns="36000" rIns="36000" bIns="36000" spcCol="1270" anchor="ctr"/>
            <a:lstStyle/>
            <a:p>
              <a:pPr algn="ctr" defTabSz="711200">
                <a:lnSpc>
                  <a:spcPct val="90000"/>
                </a:lnSpc>
                <a:spcAft>
                  <a:spcPct val="35000"/>
                </a:spcAft>
                <a:defRPr/>
              </a:pPr>
              <a:r>
                <a:rPr lang="en-GB" sz="2000" b="1" dirty="0"/>
                <a:t>Raw </a:t>
              </a:r>
            </a:p>
            <a:p>
              <a:pPr algn="ctr" defTabSz="711200">
                <a:lnSpc>
                  <a:spcPct val="90000"/>
                </a:lnSpc>
                <a:spcAft>
                  <a:spcPct val="35000"/>
                </a:spcAft>
                <a:defRPr/>
              </a:pPr>
              <a:r>
                <a:rPr lang="en-GB" sz="2000" b="1" dirty="0"/>
                <a:t>Materials</a:t>
              </a:r>
            </a:p>
          </p:txBody>
        </p:sp>
      </p:grpSp>
      <p:grpSp>
        <p:nvGrpSpPr>
          <p:cNvPr id="26627" name="Group 15"/>
          <p:cNvGrpSpPr>
            <a:grpSpLocks/>
          </p:cNvGrpSpPr>
          <p:nvPr/>
        </p:nvGrpSpPr>
        <p:grpSpPr bwMode="auto">
          <a:xfrm>
            <a:off x="1152525" y="2349500"/>
            <a:ext cx="792163" cy="460375"/>
            <a:chOff x="1169589" y="1392298"/>
            <a:chExt cx="719472" cy="971679"/>
          </a:xfrm>
        </p:grpSpPr>
        <p:sp>
          <p:nvSpPr>
            <p:cNvPr id="42" name="Right Arrow 41"/>
            <p:cNvSpPr/>
            <p:nvPr/>
          </p:nvSpPr>
          <p:spPr>
            <a:xfrm rot="3383979" flipV="1">
              <a:off x="1043485" y="1518402"/>
              <a:ext cx="971679" cy="719472"/>
            </a:xfrm>
            <a:prstGeom prst="rightArrow">
              <a:avLst>
                <a:gd name="adj1" fmla="val 60000"/>
                <a:gd name="adj2" fmla="val 50000"/>
              </a:avLst>
            </a:prstGeom>
          </p:spPr>
          <p:style>
            <a:lnRef idx="0">
              <a:schemeClr val="accent2"/>
            </a:lnRef>
            <a:fillRef idx="3">
              <a:schemeClr val="accent2"/>
            </a:fillRef>
            <a:effectRef idx="3">
              <a:schemeClr val="accent2"/>
            </a:effectRef>
            <a:fontRef idx="minor">
              <a:schemeClr val="lt1"/>
            </a:fontRef>
          </p:style>
        </p:sp>
        <p:sp>
          <p:nvSpPr>
            <p:cNvPr id="43" name="Right Arrow 6"/>
            <p:cNvSpPr/>
            <p:nvPr/>
          </p:nvSpPr>
          <p:spPr>
            <a:xfrm rot="14183979">
              <a:off x="1090869" y="1571399"/>
              <a:ext cx="757239" cy="43254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11200">
                <a:lnSpc>
                  <a:spcPct val="90000"/>
                </a:lnSpc>
                <a:spcAft>
                  <a:spcPct val="35000"/>
                </a:spcAft>
                <a:defRPr/>
              </a:pPr>
              <a:endParaRPr lang="en-GB" sz="1600"/>
            </a:p>
          </p:txBody>
        </p:sp>
      </p:grpSp>
      <p:grpSp>
        <p:nvGrpSpPr>
          <p:cNvPr id="26628" name="Group 16"/>
          <p:cNvGrpSpPr>
            <a:grpSpLocks/>
          </p:cNvGrpSpPr>
          <p:nvPr/>
        </p:nvGrpSpPr>
        <p:grpSpPr bwMode="auto">
          <a:xfrm>
            <a:off x="1339850" y="2838450"/>
            <a:ext cx="1439863" cy="1439863"/>
            <a:chOff x="1261911" y="2281526"/>
            <a:chExt cx="1618280" cy="1311224"/>
          </a:xfrm>
        </p:grpSpPr>
        <p:sp>
          <p:nvSpPr>
            <p:cNvPr id="37" name="Oval 36"/>
            <p:cNvSpPr/>
            <p:nvPr/>
          </p:nvSpPr>
          <p:spPr>
            <a:xfrm>
              <a:off x="1261911" y="2281526"/>
              <a:ext cx="1618280" cy="1311224"/>
            </a:xfrm>
            <a:prstGeom prst="ellipse">
              <a:avLst/>
            </a:prstGeom>
            <a:solidFill>
              <a:schemeClr val="bg2">
                <a:lumMod val="50000"/>
              </a:schemeClr>
            </a:solidFill>
          </p:spPr>
          <p:style>
            <a:lnRef idx="0">
              <a:schemeClr val="accent3"/>
            </a:lnRef>
            <a:fillRef idx="3">
              <a:schemeClr val="accent3"/>
            </a:fillRef>
            <a:effectRef idx="3">
              <a:schemeClr val="accent3"/>
            </a:effectRef>
            <a:fontRef idx="minor">
              <a:schemeClr val="lt1"/>
            </a:fontRef>
          </p:style>
        </p:sp>
        <p:sp>
          <p:nvSpPr>
            <p:cNvPr id="41" name="Oval 8"/>
            <p:cNvSpPr/>
            <p:nvPr/>
          </p:nvSpPr>
          <p:spPr>
            <a:xfrm>
              <a:off x="1499212" y="2473801"/>
              <a:ext cx="1143679" cy="926675"/>
            </a:xfrm>
            <a:prstGeom prst="rect">
              <a:avLst/>
            </a:prstGeom>
          </p:spPr>
          <p:style>
            <a:lnRef idx="0">
              <a:scrgbClr r="0" g="0" b="0"/>
            </a:lnRef>
            <a:fillRef idx="0">
              <a:scrgbClr r="0" g="0" b="0"/>
            </a:fillRef>
            <a:effectRef idx="0">
              <a:scrgbClr r="0" g="0" b="0"/>
            </a:effectRef>
            <a:fontRef idx="minor">
              <a:schemeClr val="lt1"/>
            </a:fontRef>
          </p:style>
          <p:txBody>
            <a:bodyPr wrap="none" lIns="36000" tIns="36000" rIns="36000" bIns="36000" spcCol="1270" anchor="ctr"/>
            <a:lstStyle/>
            <a:p>
              <a:pPr algn="ctr" defTabSz="711200">
                <a:lnSpc>
                  <a:spcPct val="90000"/>
                </a:lnSpc>
                <a:spcAft>
                  <a:spcPct val="35000"/>
                </a:spcAft>
                <a:defRPr/>
              </a:pPr>
              <a:r>
                <a:rPr lang="en-GB" sz="2000" b="1" dirty="0"/>
                <a:t>Production</a:t>
              </a:r>
            </a:p>
          </p:txBody>
        </p:sp>
      </p:grpSp>
      <p:grpSp>
        <p:nvGrpSpPr>
          <p:cNvPr id="26629" name="Group 17"/>
          <p:cNvGrpSpPr>
            <a:grpSpLocks/>
          </p:cNvGrpSpPr>
          <p:nvPr/>
        </p:nvGrpSpPr>
        <p:grpSpPr bwMode="auto">
          <a:xfrm>
            <a:off x="3198813" y="3324225"/>
            <a:ext cx="519112" cy="723900"/>
            <a:chOff x="3119840" y="2766853"/>
            <a:chExt cx="519326" cy="723503"/>
          </a:xfrm>
        </p:grpSpPr>
        <p:sp>
          <p:nvSpPr>
            <p:cNvPr id="35" name="Right Arrow 34"/>
            <p:cNvSpPr/>
            <p:nvPr/>
          </p:nvSpPr>
          <p:spPr>
            <a:xfrm rot="388854" flipV="1">
              <a:off x="3119840" y="2766853"/>
              <a:ext cx="519326" cy="723503"/>
            </a:xfrm>
            <a:prstGeom prst="rightArrow">
              <a:avLst>
                <a:gd name="adj1" fmla="val 60000"/>
                <a:gd name="adj2" fmla="val 50000"/>
              </a:avLst>
            </a:prstGeom>
          </p:spPr>
          <p:style>
            <a:lnRef idx="0">
              <a:schemeClr val="accent2"/>
            </a:lnRef>
            <a:fillRef idx="3">
              <a:schemeClr val="accent2"/>
            </a:fillRef>
            <a:effectRef idx="3">
              <a:schemeClr val="accent2"/>
            </a:effectRef>
            <a:fontRef idx="minor">
              <a:schemeClr val="lt1"/>
            </a:fontRef>
          </p:style>
        </p:sp>
        <p:sp>
          <p:nvSpPr>
            <p:cNvPr id="36" name="Right Arrow 10"/>
            <p:cNvSpPr/>
            <p:nvPr/>
          </p:nvSpPr>
          <p:spPr>
            <a:xfrm rot="11188854">
              <a:off x="3119840" y="2903303"/>
              <a:ext cx="363687" cy="433150"/>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11200">
                <a:lnSpc>
                  <a:spcPct val="90000"/>
                </a:lnSpc>
                <a:spcAft>
                  <a:spcPct val="35000"/>
                </a:spcAft>
                <a:defRPr/>
              </a:pPr>
              <a:endParaRPr lang="en-GB" sz="1600"/>
            </a:p>
          </p:txBody>
        </p:sp>
      </p:grpSp>
      <p:grpSp>
        <p:nvGrpSpPr>
          <p:cNvPr id="26630" name="Group 18"/>
          <p:cNvGrpSpPr>
            <a:grpSpLocks/>
          </p:cNvGrpSpPr>
          <p:nvPr/>
        </p:nvGrpSpPr>
        <p:grpSpPr bwMode="auto">
          <a:xfrm>
            <a:off x="3929063" y="3224213"/>
            <a:ext cx="1439862" cy="1439862"/>
            <a:chOff x="3849728" y="2667419"/>
            <a:chExt cx="1630299" cy="1298547"/>
          </a:xfrm>
        </p:grpSpPr>
        <p:sp>
          <p:nvSpPr>
            <p:cNvPr id="32" name="Oval 31"/>
            <p:cNvSpPr/>
            <p:nvPr/>
          </p:nvSpPr>
          <p:spPr>
            <a:xfrm>
              <a:off x="3849728" y="2667419"/>
              <a:ext cx="1630299" cy="1298547"/>
            </a:xfrm>
            <a:prstGeom prst="ellipse">
              <a:avLst/>
            </a:prstGeom>
          </p:spPr>
          <p:style>
            <a:lnRef idx="0">
              <a:schemeClr val="accent6"/>
            </a:lnRef>
            <a:fillRef idx="3">
              <a:schemeClr val="accent6"/>
            </a:fillRef>
            <a:effectRef idx="3">
              <a:schemeClr val="accent6"/>
            </a:effectRef>
            <a:fontRef idx="minor">
              <a:schemeClr val="lt1"/>
            </a:fontRef>
          </p:style>
        </p:sp>
        <p:sp>
          <p:nvSpPr>
            <p:cNvPr id="33" name="Oval 12"/>
            <p:cNvSpPr/>
            <p:nvPr/>
          </p:nvSpPr>
          <p:spPr>
            <a:xfrm>
              <a:off x="4088790" y="2857834"/>
              <a:ext cx="1152175" cy="917717"/>
            </a:xfrm>
            <a:prstGeom prst="rect">
              <a:avLst/>
            </a:prstGeom>
          </p:spPr>
          <p:style>
            <a:lnRef idx="0">
              <a:scrgbClr r="0" g="0" b="0"/>
            </a:lnRef>
            <a:fillRef idx="0">
              <a:scrgbClr r="0" g="0" b="0"/>
            </a:fillRef>
            <a:effectRef idx="0">
              <a:scrgbClr r="0" g="0" b="0"/>
            </a:effectRef>
            <a:fontRef idx="minor">
              <a:schemeClr val="lt1"/>
            </a:fontRef>
          </p:style>
          <p:txBody>
            <a:bodyPr wrap="none" lIns="36000" tIns="36000" rIns="36000" bIns="36000" spcCol="1270" anchor="ctr"/>
            <a:lstStyle/>
            <a:p>
              <a:pPr algn="ctr" defTabSz="711200">
                <a:lnSpc>
                  <a:spcPct val="90000"/>
                </a:lnSpc>
                <a:spcAft>
                  <a:spcPct val="35000"/>
                </a:spcAft>
                <a:defRPr/>
              </a:pPr>
              <a:r>
                <a:rPr lang="en-GB" sz="2000" b="1" dirty="0"/>
                <a:t>Transport</a:t>
              </a:r>
            </a:p>
          </p:txBody>
        </p:sp>
      </p:grpSp>
      <p:grpSp>
        <p:nvGrpSpPr>
          <p:cNvPr id="26631" name="Group 19"/>
          <p:cNvGrpSpPr>
            <a:grpSpLocks/>
          </p:cNvGrpSpPr>
          <p:nvPr/>
        </p:nvGrpSpPr>
        <p:grpSpPr bwMode="auto">
          <a:xfrm>
            <a:off x="5719763" y="3171825"/>
            <a:ext cx="460375" cy="792163"/>
            <a:chOff x="5640902" y="2615195"/>
            <a:chExt cx="460064" cy="791673"/>
          </a:xfrm>
        </p:grpSpPr>
        <p:sp>
          <p:nvSpPr>
            <p:cNvPr id="30" name="Right Arrow 29"/>
            <p:cNvSpPr/>
            <p:nvPr/>
          </p:nvSpPr>
          <p:spPr>
            <a:xfrm rot="21032349">
              <a:off x="5640902" y="2615195"/>
              <a:ext cx="460064" cy="791673"/>
            </a:xfrm>
            <a:prstGeom prst="rightArrow">
              <a:avLst>
                <a:gd name="adj1" fmla="val 60000"/>
                <a:gd name="adj2" fmla="val 50000"/>
              </a:avLst>
            </a:prstGeom>
          </p:spPr>
          <p:style>
            <a:lnRef idx="0">
              <a:schemeClr val="accent2"/>
            </a:lnRef>
            <a:fillRef idx="3">
              <a:schemeClr val="accent2"/>
            </a:fillRef>
            <a:effectRef idx="3">
              <a:schemeClr val="accent2"/>
            </a:effectRef>
            <a:fontRef idx="minor">
              <a:schemeClr val="lt1"/>
            </a:fontRef>
          </p:style>
        </p:sp>
        <p:sp>
          <p:nvSpPr>
            <p:cNvPr id="31" name="Right Arrow 14"/>
            <p:cNvSpPr/>
            <p:nvPr/>
          </p:nvSpPr>
          <p:spPr>
            <a:xfrm rot="21032349">
              <a:off x="5642488" y="2784953"/>
              <a:ext cx="322045" cy="474368"/>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11200">
                <a:lnSpc>
                  <a:spcPct val="90000"/>
                </a:lnSpc>
                <a:spcAft>
                  <a:spcPct val="35000"/>
                </a:spcAft>
                <a:defRPr/>
              </a:pPr>
              <a:endParaRPr lang="en-GB" sz="1600"/>
            </a:p>
          </p:txBody>
        </p:sp>
      </p:grpSp>
      <p:grpSp>
        <p:nvGrpSpPr>
          <p:cNvPr id="26632" name="Group 20"/>
          <p:cNvGrpSpPr>
            <a:grpSpLocks/>
          </p:cNvGrpSpPr>
          <p:nvPr/>
        </p:nvGrpSpPr>
        <p:grpSpPr bwMode="auto">
          <a:xfrm>
            <a:off x="6296025" y="2838450"/>
            <a:ext cx="1439863" cy="1439863"/>
            <a:chOff x="6217256" y="2281526"/>
            <a:chExt cx="1884759" cy="1238879"/>
          </a:xfrm>
        </p:grpSpPr>
        <p:sp>
          <p:nvSpPr>
            <p:cNvPr id="28" name="Oval 27"/>
            <p:cNvSpPr/>
            <p:nvPr/>
          </p:nvSpPr>
          <p:spPr>
            <a:xfrm>
              <a:off x="6217256" y="2281526"/>
              <a:ext cx="1884759" cy="1238879"/>
            </a:xfrm>
            <a:prstGeom prst="ellipse">
              <a:avLst/>
            </a:prstGeom>
          </p:spPr>
          <p:style>
            <a:lnRef idx="0">
              <a:schemeClr val="accent2"/>
            </a:lnRef>
            <a:fillRef idx="3">
              <a:schemeClr val="accent2"/>
            </a:fillRef>
            <a:effectRef idx="3">
              <a:schemeClr val="accent2"/>
            </a:effectRef>
            <a:fontRef idx="minor">
              <a:schemeClr val="lt1"/>
            </a:fontRef>
          </p:style>
        </p:sp>
        <p:sp>
          <p:nvSpPr>
            <p:cNvPr id="29" name="Oval 16"/>
            <p:cNvSpPr/>
            <p:nvPr/>
          </p:nvSpPr>
          <p:spPr>
            <a:xfrm>
              <a:off x="6493632" y="2463192"/>
              <a:ext cx="1332006" cy="875547"/>
            </a:xfrm>
            <a:prstGeom prst="rect">
              <a:avLst/>
            </a:prstGeom>
          </p:spPr>
          <p:style>
            <a:lnRef idx="0">
              <a:scrgbClr r="0" g="0" b="0"/>
            </a:lnRef>
            <a:fillRef idx="0">
              <a:scrgbClr r="0" g="0" b="0"/>
            </a:fillRef>
            <a:effectRef idx="0">
              <a:scrgbClr r="0" g="0" b="0"/>
            </a:effectRef>
            <a:fontRef idx="minor">
              <a:schemeClr val="lt1"/>
            </a:fontRef>
          </p:style>
          <p:txBody>
            <a:bodyPr wrap="none" lIns="36000" tIns="36000" rIns="36000" bIns="36000" spcCol="1270" anchor="ctr"/>
            <a:lstStyle/>
            <a:p>
              <a:pPr algn="ctr" defTabSz="711200">
                <a:lnSpc>
                  <a:spcPct val="90000"/>
                </a:lnSpc>
                <a:spcAft>
                  <a:spcPct val="35000"/>
                </a:spcAft>
                <a:defRPr/>
              </a:pPr>
              <a:r>
                <a:rPr lang="en-GB" sz="2000" b="1" dirty="0"/>
                <a:t>Consumption</a:t>
              </a:r>
            </a:p>
          </p:txBody>
        </p:sp>
      </p:grpSp>
      <p:grpSp>
        <p:nvGrpSpPr>
          <p:cNvPr id="26633" name="Group 21"/>
          <p:cNvGrpSpPr>
            <a:grpSpLocks/>
          </p:cNvGrpSpPr>
          <p:nvPr/>
        </p:nvGrpSpPr>
        <p:grpSpPr bwMode="auto">
          <a:xfrm>
            <a:off x="7272338" y="2392363"/>
            <a:ext cx="792162" cy="460375"/>
            <a:chOff x="7392158" y="1273114"/>
            <a:chExt cx="708847" cy="987695"/>
          </a:xfrm>
        </p:grpSpPr>
        <p:sp>
          <p:nvSpPr>
            <p:cNvPr id="26" name="Right Arrow 25"/>
            <p:cNvSpPr/>
            <p:nvPr/>
          </p:nvSpPr>
          <p:spPr>
            <a:xfrm rot="17841928">
              <a:off x="7252734" y="1412538"/>
              <a:ext cx="987695" cy="708847"/>
            </a:xfrm>
            <a:prstGeom prst="rightArrow">
              <a:avLst>
                <a:gd name="adj1" fmla="val 60000"/>
                <a:gd name="adj2" fmla="val 50000"/>
              </a:avLst>
            </a:prstGeom>
          </p:spPr>
          <p:style>
            <a:lnRef idx="0">
              <a:schemeClr val="accent2"/>
            </a:lnRef>
            <a:fillRef idx="3">
              <a:schemeClr val="accent2"/>
            </a:fillRef>
            <a:effectRef idx="3">
              <a:schemeClr val="accent2"/>
            </a:effectRef>
            <a:fontRef idx="minor">
              <a:schemeClr val="lt1"/>
            </a:fontRef>
          </p:style>
        </p:sp>
        <p:sp>
          <p:nvSpPr>
            <p:cNvPr id="27" name="Right Arrow 18"/>
            <p:cNvSpPr/>
            <p:nvPr/>
          </p:nvSpPr>
          <p:spPr>
            <a:xfrm rot="17841928">
              <a:off x="7309306" y="1649244"/>
              <a:ext cx="776533" cy="426161"/>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11200">
                <a:lnSpc>
                  <a:spcPct val="90000"/>
                </a:lnSpc>
                <a:spcAft>
                  <a:spcPct val="35000"/>
                </a:spcAft>
                <a:defRPr/>
              </a:pPr>
              <a:endParaRPr lang="en-GB" sz="1600"/>
            </a:p>
          </p:txBody>
        </p:sp>
      </p:grpSp>
      <p:grpSp>
        <p:nvGrpSpPr>
          <p:cNvPr id="26634" name="Group 22"/>
          <p:cNvGrpSpPr>
            <a:grpSpLocks/>
          </p:cNvGrpSpPr>
          <p:nvPr/>
        </p:nvGrpSpPr>
        <p:grpSpPr bwMode="auto">
          <a:xfrm>
            <a:off x="7380288" y="765175"/>
            <a:ext cx="1439862" cy="1439863"/>
            <a:chOff x="7518031" y="0"/>
            <a:chExt cx="1622473" cy="1282373"/>
          </a:xfrm>
        </p:grpSpPr>
        <p:sp>
          <p:nvSpPr>
            <p:cNvPr id="24" name="Oval 23"/>
            <p:cNvSpPr/>
            <p:nvPr/>
          </p:nvSpPr>
          <p:spPr>
            <a:xfrm>
              <a:off x="7518031" y="0"/>
              <a:ext cx="1622473" cy="1282373"/>
            </a:xfrm>
            <a:prstGeom prst="ellipse">
              <a:avLst/>
            </a:prstGeom>
          </p:spPr>
          <p:style>
            <a:lnRef idx="0">
              <a:schemeClr val="accent4"/>
            </a:lnRef>
            <a:fillRef idx="3">
              <a:schemeClr val="accent4"/>
            </a:fillRef>
            <a:effectRef idx="3">
              <a:schemeClr val="accent4"/>
            </a:effectRef>
            <a:fontRef idx="minor">
              <a:schemeClr val="lt1"/>
            </a:fontRef>
          </p:style>
        </p:sp>
        <p:sp>
          <p:nvSpPr>
            <p:cNvPr id="25" name="Oval 20"/>
            <p:cNvSpPr/>
            <p:nvPr/>
          </p:nvSpPr>
          <p:spPr>
            <a:xfrm>
              <a:off x="7755946" y="188044"/>
              <a:ext cx="1146644" cy="906285"/>
            </a:xfrm>
            <a:prstGeom prst="rect">
              <a:avLst/>
            </a:prstGeom>
          </p:spPr>
          <p:style>
            <a:lnRef idx="0">
              <a:scrgbClr r="0" g="0" b="0"/>
            </a:lnRef>
            <a:fillRef idx="0">
              <a:scrgbClr r="0" g="0" b="0"/>
            </a:fillRef>
            <a:effectRef idx="0">
              <a:scrgbClr r="0" g="0" b="0"/>
            </a:effectRef>
            <a:fontRef idx="minor">
              <a:schemeClr val="lt1"/>
            </a:fontRef>
          </p:style>
          <p:txBody>
            <a:bodyPr wrap="none" lIns="36000" tIns="36000" rIns="36000" bIns="36000" spcCol="1270" anchor="ctr"/>
            <a:lstStyle/>
            <a:p>
              <a:pPr algn="ctr" defTabSz="889000">
                <a:lnSpc>
                  <a:spcPct val="90000"/>
                </a:lnSpc>
                <a:spcAft>
                  <a:spcPct val="35000"/>
                </a:spcAft>
                <a:defRPr/>
              </a:pPr>
              <a:r>
                <a:rPr lang="en-GB" sz="2000" b="1" dirty="0"/>
                <a:t>Disposal</a:t>
              </a:r>
            </a:p>
          </p:txBody>
        </p:sp>
      </p:grpSp>
      <p:sp>
        <p:nvSpPr>
          <p:cNvPr id="39" name="TextBox 38"/>
          <p:cNvSpPr txBox="1">
            <a:spLocks noChangeArrowheads="1"/>
          </p:cNvSpPr>
          <p:nvPr/>
        </p:nvSpPr>
        <p:spPr bwMode="auto">
          <a:xfrm>
            <a:off x="576263" y="692150"/>
            <a:ext cx="1079500" cy="1570038"/>
          </a:xfrm>
          <a:prstGeom prst="rect">
            <a:avLst/>
          </a:prstGeom>
          <a:noFill/>
          <a:ln w="9525">
            <a:noFill/>
            <a:miter lim="800000"/>
            <a:headEnd/>
            <a:tailEnd/>
          </a:ln>
        </p:spPr>
        <p:txBody>
          <a:bodyPr>
            <a:spAutoFit/>
          </a:bodyPr>
          <a:lstStyle/>
          <a:p>
            <a:r>
              <a:rPr lang="en-GB" sz="9600">
                <a:solidFill>
                  <a:srgbClr val="FF0000"/>
                </a:solidFill>
              </a:rPr>
              <a:t>X</a:t>
            </a:r>
          </a:p>
        </p:txBody>
      </p:sp>
      <p:sp>
        <p:nvSpPr>
          <p:cNvPr id="40" name="TextBox 39"/>
          <p:cNvSpPr txBox="1">
            <a:spLocks noChangeArrowheads="1"/>
          </p:cNvSpPr>
          <p:nvPr/>
        </p:nvSpPr>
        <p:spPr bwMode="auto">
          <a:xfrm>
            <a:off x="7596188" y="692150"/>
            <a:ext cx="936625" cy="1847850"/>
          </a:xfrm>
          <a:prstGeom prst="rect">
            <a:avLst/>
          </a:prstGeom>
          <a:noFill/>
          <a:ln w="9525">
            <a:noFill/>
            <a:miter lim="800000"/>
            <a:headEnd/>
            <a:tailEnd/>
          </a:ln>
        </p:spPr>
        <p:txBody>
          <a:bodyPr>
            <a:spAutoFit/>
          </a:bodyPr>
          <a:lstStyle/>
          <a:p>
            <a:r>
              <a:rPr lang="en-GB" sz="9600">
                <a:solidFill>
                  <a:srgbClr val="FF0000"/>
                </a:solidFill>
              </a:rPr>
              <a:t>X</a:t>
            </a:r>
          </a:p>
          <a:p>
            <a:endParaRPr lang="en-GB"/>
          </a:p>
        </p:txBody>
      </p:sp>
      <p:sp>
        <p:nvSpPr>
          <p:cNvPr id="48" name="Curved Down Arrow 47"/>
          <p:cNvSpPr/>
          <p:nvPr/>
        </p:nvSpPr>
        <p:spPr>
          <a:xfrm>
            <a:off x="2376202" y="1061447"/>
            <a:ext cx="4680520" cy="1584176"/>
          </a:xfrm>
          <a:prstGeom prst="curvedDownArrow">
            <a:avLst/>
          </a:prstGeom>
          <a:ln>
            <a:headEnd type="triangle" w="lg" len="lg"/>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a:solidFill>
                <a:schemeClr val="tx1"/>
              </a:solidFill>
            </a:endParaRPr>
          </a:p>
        </p:txBody>
      </p:sp>
      <p:sp>
        <p:nvSpPr>
          <p:cNvPr id="49" name="Curved Down Arrow 48"/>
          <p:cNvSpPr/>
          <p:nvPr/>
        </p:nvSpPr>
        <p:spPr>
          <a:xfrm rot="10800000">
            <a:off x="2376202" y="4445823"/>
            <a:ext cx="4392488" cy="1296144"/>
          </a:xfrm>
          <a:prstGeom prst="curvedDown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a:solidFill>
                <a:schemeClr val="tx1"/>
              </a:solidFill>
            </a:endParaRPr>
          </a:p>
        </p:txBody>
      </p:sp>
      <p:sp>
        <p:nvSpPr>
          <p:cNvPr id="50" name="TextBox 49"/>
          <p:cNvSpPr txBox="1">
            <a:spLocks noChangeArrowheads="1"/>
          </p:cNvSpPr>
          <p:nvPr/>
        </p:nvSpPr>
        <p:spPr bwMode="auto">
          <a:xfrm>
            <a:off x="1295400" y="2276475"/>
            <a:ext cx="576263" cy="585788"/>
          </a:xfrm>
          <a:prstGeom prst="rect">
            <a:avLst/>
          </a:prstGeom>
          <a:noFill/>
          <a:ln w="9525">
            <a:noFill/>
            <a:miter lim="800000"/>
            <a:headEnd/>
            <a:tailEnd/>
          </a:ln>
        </p:spPr>
        <p:txBody>
          <a:bodyPr>
            <a:spAutoFit/>
          </a:bodyPr>
          <a:lstStyle/>
          <a:p>
            <a:r>
              <a:rPr lang="en-GB" sz="3200"/>
              <a:t>X</a:t>
            </a:r>
          </a:p>
        </p:txBody>
      </p:sp>
      <p:sp>
        <p:nvSpPr>
          <p:cNvPr id="51" name="TextBox 50"/>
          <p:cNvSpPr txBox="1">
            <a:spLocks noChangeArrowheads="1"/>
          </p:cNvSpPr>
          <p:nvPr/>
        </p:nvSpPr>
        <p:spPr bwMode="auto">
          <a:xfrm>
            <a:off x="7416800" y="2349500"/>
            <a:ext cx="576263" cy="584200"/>
          </a:xfrm>
          <a:prstGeom prst="rect">
            <a:avLst/>
          </a:prstGeom>
          <a:noFill/>
          <a:ln w="9525">
            <a:noFill/>
            <a:miter lim="800000"/>
            <a:headEnd/>
            <a:tailEnd/>
          </a:ln>
        </p:spPr>
        <p:txBody>
          <a:bodyPr>
            <a:spAutoFit/>
          </a:bodyPr>
          <a:lstStyle/>
          <a:p>
            <a:r>
              <a:rPr lang="en-GB" sz="3200"/>
              <a:t>X</a:t>
            </a:r>
          </a:p>
        </p:txBody>
      </p:sp>
      <p:sp>
        <p:nvSpPr>
          <p:cNvPr id="26645" name="Title 8"/>
          <p:cNvSpPr>
            <a:spLocks noGrp="1"/>
          </p:cNvSpPr>
          <p:nvPr>
            <p:ph type="title"/>
          </p:nvPr>
        </p:nvSpPr>
        <p:spPr/>
        <p:txBody>
          <a:bodyPr/>
          <a:lstStyle/>
          <a:p>
            <a:r>
              <a:rPr smtClean="0"/>
              <a:t>Closed Loop Business Models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ox(in)">
                                      <p:cBhvr>
                                        <p:cTn id="7" dur="500"/>
                                        <p:tgtEl>
                                          <p:spTgt spid="3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ox(in)">
                                      <p:cBhvr>
                                        <p:cTn id="10" dur="500"/>
                                        <p:tgtEl>
                                          <p:spTgt spid="4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ox(in)">
                                      <p:cBhvr>
                                        <p:cTn id="15" dur="500"/>
                                        <p:tgtEl>
                                          <p:spTgt spid="48"/>
                                        </p:tgtEl>
                                      </p:cBhvr>
                                    </p:animEffect>
                                  </p:childTnLst>
                                </p:cTn>
                              </p:par>
                              <p:par>
                                <p:cTn id="16" presetID="4" presetClass="entr" presetSubtype="16"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box(in)">
                                      <p:cBhvr>
                                        <p:cTn id="18" dur="500"/>
                                        <p:tgtEl>
                                          <p:spTgt spid="4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box(in)">
                                      <p:cBhvr>
                                        <p:cTn id="21" dur="500"/>
                                        <p:tgtEl>
                                          <p:spTgt spid="5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ox(in)">
                                      <p:cBhvr>
                                        <p:cTn id="2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50" grpId="0"/>
      <p:bldP spid="51" grpId="0"/>
    </p:bldLst>
  </p:timing>
</p:sld>
</file>

<file path=ppt/theme/theme1.xml><?xml version="1.0" encoding="utf-8"?>
<a:theme xmlns:a="http://schemas.openxmlformats.org/drawingml/2006/main" name="Jane's tr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rap_PPT_2 4a87942e">
  <a:themeElements>
    <a:clrScheme name="WRAP">
      <a:dk1>
        <a:srgbClr val="042862"/>
      </a:dk1>
      <a:lt1>
        <a:srgbClr val="A9CEE3"/>
      </a:lt1>
      <a:dk2>
        <a:srgbClr val="000000"/>
      </a:dk2>
      <a:lt2>
        <a:srgbClr val="C3C8D3"/>
      </a:lt2>
      <a:accent1>
        <a:srgbClr val="D6DC63"/>
      </a:accent1>
      <a:accent2>
        <a:srgbClr val="A1352A"/>
      </a:accent2>
      <a:accent3>
        <a:srgbClr val="9F185B"/>
      </a:accent3>
      <a:accent4>
        <a:srgbClr val="E8B922"/>
      </a:accent4>
      <a:accent5>
        <a:srgbClr val="0F2C5C"/>
      </a:accent5>
      <a:accent6>
        <a:srgbClr val="99BACE"/>
      </a:accent6>
      <a:hlink>
        <a:srgbClr val="C3CAD6"/>
      </a:hlink>
      <a:folHlink>
        <a:srgbClr val="D4E6F1"/>
      </a:folHlink>
    </a:clrScheme>
    <a:fontScheme name="wrap_PPT_2 4a87942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ap_PPT_2 4a87942e 1">
        <a:dk1>
          <a:srgbClr val="0F2C5C"/>
        </a:dk1>
        <a:lt1>
          <a:srgbClr val="969696"/>
        </a:lt1>
        <a:dk2>
          <a:srgbClr val="0F2C5C"/>
        </a:dk2>
        <a:lt2>
          <a:srgbClr val="A9CEE3"/>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2">
        <a:dk1>
          <a:srgbClr val="0F2C5C"/>
        </a:dk1>
        <a:lt1>
          <a:srgbClr val="969696"/>
        </a:lt1>
        <a:dk2>
          <a:srgbClr val="0F2C5C"/>
        </a:dk2>
        <a:lt2>
          <a:srgbClr val="CED74B"/>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3">
        <a:dk1>
          <a:srgbClr val="0F2C5C"/>
        </a:dk1>
        <a:lt1>
          <a:srgbClr val="969696"/>
        </a:lt1>
        <a:dk2>
          <a:srgbClr val="0F2C5C"/>
        </a:dk2>
        <a:lt2>
          <a:srgbClr val="939A0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4">
        <a:dk1>
          <a:srgbClr val="0F2C5C"/>
        </a:dk1>
        <a:lt1>
          <a:srgbClr val="969696"/>
        </a:lt1>
        <a:dk2>
          <a:srgbClr val="0F2C5C"/>
        </a:dk2>
        <a:lt2>
          <a:srgbClr val="C4B89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5">
        <a:dk1>
          <a:srgbClr val="0F2C5C"/>
        </a:dk1>
        <a:lt1>
          <a:srgbClr val="969696"/>
        </a:lt1>
        <a:dk2>
          <a:srgbClr val="0F2C5C"/>
        </a:dk2>
        <a:lt2>
          <a:srgbClr val="96AB9A"/>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6">
        <a:dk1>
          <a:srgbClr val="0F2C5C"/>
        </a:dk1>
        <a:lt1>
          <a:srgbClr val="969696"/>
        </a:lt1>
        <a:dk2>
          <a:srgbClr val="0F2C5C"/>
        </a:dk2>
        <a:lt2>
          <a:srgbClr val="C7A10E"/>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7">
        <a:dk1>
          <a:srgbClr val="0F2C5C"/>
        </a:dk1>
        <a:lt1>
          <a:srgbClr val="969696"/>
        </a:lt1>
        <a:dk2>
          <a:srgbClr val="0F2C5C"/>
        </a:dk2>
        <a:lt2>
          <a:srgbClr val="5961A9"/>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8">
        <a:dk1>
          <a:srgbClr val="0F2C5C"/>
        </a:dk1>
        <a:lt1>
          <a:srgbClr val="969696"/>
        </a:lt1>
        <a:dk2>
          <a:srgbClr val="0F2C5C"/>
        </a:dk2>
        <a:lt2>
          <a:srgbClr val="C05D00"/>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
      <a:clrScheme name="wrap_PPT_2 4a87942e 9">
        <a:dk1>
          <a:srgbClr val="0F2C5C"/>
        </a:dk1>
        <a:lt1>
          <a:srgbClr val="969696"/>
        </a:lt1>
        <a:dk2>
          <a:srgbClr val="0F2C5C"/>
        </a:dk2>
        <a:lt2>
          <a:srgbClr val="9C4E96"/>
        </a:lt2>
        <a:accent1>
          <a:srgbClr val="8795AD"/>
        </a:accent1>
        <a:accent2>
          <a:srgbClr val="A9CEE3"/>
        </a:accent2>
        <a:accent3>
          <a:srgbClr val="C9C9C9"/>
        </a:accent3>
        <a:accent4>
          <a:srgbClr val="0B244D"/>
        </a:accent4>
        <a:accent5>
          <a:srgbClr val="C3C8D3"/>
        </a:accent5>
        <a:accent6>
          <a:srgbClr val="99BACE"/>
        </a:accent6>
        <a:hlink>
          <a:srgbClr val="C3CAD6"/>
        </a:hlink>
        <a:folHlink>
          <a:srgbClr val="D4E6F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24531</TotalTime>
  <Words>2357</Words>
  <Application>Microsoft Office PowerPoint</Application>
  <PresentationFormat>On-screen Show (4:3)</PresentationFormat>
  <Paragraphs>373</Paragraphs>
  <Slides>31</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MS PGothic</vt:lpstr>
      <vt:lpstr>Aharoni</vt:lpstr>
      <vt:lpstr>Arial</vt:lpstr>
      <vt:lpstr>Baskerville Old Face</vt:lpstr>
      <vt:lpstr>Calibri</vt:lpstr>
      <vt:lpstr>Tahoma</vt:lpstr>
      <vt:lpstr>Times New Roman</vt:lpstr>
      <vt:lpstr>Webdings</vt:lpstr>
      <vt:lpstr>Wingdings</vt:lpstr>
      <vt:lpstr>Jane's trees</vt:lpstr>
      <vt:lpstr>wrap_PPT_2 4a87942e</vt:lpstr>
      <vt:lpstr>PowerPoint Presentation</vt:lpstr>
      <vt:lpstr>Outline &amp; Objectives</vt:lpstr>
      <vt:lpstr>The Procurement Cycle</vt:lpstr>
      <vt:lpstr>Risk Management Options</vt:lpstr>
      <vt:lpstr> The Waste Hierarchy </vt:lpstr>
      <vt:lpstr> The Procurement Hierarchy </vt:lpstr>
      <vt:lpstr>Furniture re-use</vt:lpstr>
      <vt:lpstr>Influencing the market  </vt:lpstr>
      <vt:lpstr>Closed Loop Business Models</vt:lpstr>
      <vt:lpstr>Case study </vt:lpstr>
      <vt:lpstr>PowerPoint Presentation</vt:lpstr>
      <vt:lpstr>The Procurement Cycle</vt:lpstr>
      <vt:lpstr>Key Sustainability Issues</vt:lpstr>
      <vt:lpstr>Developing the specification –  some general principles</vt:lpstr>
      <vt:lpstr>PowerPoint Presentation</vt:lpstr>
      <vt:lpstr> EU GPP criteria </vt:lpstr>
      <vt:lpstr>Light bulbs - specification</vt:lpstr>
      <vt:lpstr>PowerPoint Presentation</vt:lpstr>
      <vt:lpstr>Importance of selecting  suppliers who are able to address sustainability considerations... </vt:lpstr>
      <vt:lpstr>PowerPoint Presentation</vt:lpstr>
      <vt:lpstr>Evaluation...</vt:lpstr>
      <vt:lpstr>Award Criteria</vt:lpstr>
      <vt:lpstr>Applying tools to deliver GPP  Life cycle costing</vt:lpstr>
      <vt:lpstr>Life cycle savings in lighting</vt:lpstr>
      <vt:lpstr>Cars - Contract management</vt:lpstr>
      <vt:lpstr>Product Conditions: Examples</vt:lpstr>
      <vt:lpstr>PowerPoint Presentation</vt:lpstr>
      <vt:lpstr>Monitoring and Reporting</vt:lpstr>
      <vt:lpstr>PowerPoint Presentation</vt:lpstr>
      <vt:lpstr>Summary</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Barbara Morton</dc:creator>
  <cp:lastModifiedBy>Barbara Morton</cp:lastModifiedBy>
  <cp:revision>1283</cp:revision>
  <cp:lastPrinted>2013-11-23T14:44:37Z</cp:lastPrinted>
  <dcterms:created xsi:type="dcterms:W3CDTF">2010-09-16T10:31:04Z</dcterms:created>
  <dcterms:modified xsi:type="dcterms:W3CDTF">2014-10-23T15:00:35Z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TC010380703</vt:lpwstr>
  </property>
</Properties>
</file>